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73" r:id="rId2"/>
    <p:sldId id="279" r:id="rId3"/>
    <p:sldId id="274" r:id="rId4"/>
    <p:sldId id="277" r:id="rId5"/>
    <p:sldId id="440" r:id="rId6"/>
    <p:sldId id="285" r:id="rId7"/>
    <p:sldId id="437" r:id="rId8"/>
    <p:sldId id="439" r:id="rId9"/>
    <p:sldId id="302" r:id="rId10"/>
    <p:sldId id="433" r:id="rId11"/>
    <p:sldId id="438" r:id="rId12"/>
    <p:sldId id="289" r:id="rId13"/>
    <p:sldId id="308" r:id="rId14"/>
    <p:sldId id="429" r:id="rId15"/>
    <p:sldId id="310" r:id="rId16"/>
    <p:sldId id="430" r:id="rId17"/>
    <p:sldId id="431" r:id="rId18"/>
    <p:sldId id="427" r:id="rId19"/>
    <p:sldId id="309" r:id="rId20"/>
    <p:sldId id="387" r:id="rId21"/>
    <p:sldId id="292" r:id="rId22"/>
    <p:sldId id="435" r:id="rId23"/>
    <p:sldId id="436" r:id="rId24"/>
    <p:sldId id="389" r:id="rId25"/>
    <p:sldId id="391" r:id="rId26"/>
    <p:sldId id="392" r:id="rId27"/>
    <p:sldId id="393" r:id="rId28"/>
    <p:sldId id="394" r:id="rId29"/>
    <p:sldId id="395" r:id="rId30"/>
    <p:sldId id="397" r:id="rId31"/>
    <p:sldId id="398" r:id="rId32"/>
    <p:sldId id="399" r:id="rId33"/>
    <p:sldId id="400" r:id="rId34"/>
    <p:sldId id="401" r:id="rId35"/>
    <p:sldId id="402" r:id="rId36"/>
    <p:sldId id="403" r:id="rId37"/>
    <p:sldId id="404" r:id="rId38"/>
    <p:sldId id="405" r:id="rId39"/>
    <p:sldId id="406" r:id="rId40"/>
    <p:sldId id="407" r:id="rId41"/>
    <p:sldId id="409" r:id="rId42"/>
    <p:sldId id="410" r:id="rId43"/>
    <p:sldId id="411" r:id="rId44"/>
    <p:sldId id="412" r:id="rId45"/>
    <p:sldId id="414" r:id="rId46"/>
    <p:sldId id="415" r:id="rId47"/>
    <p:sldId id="416" r:id="rId48"/>
    <p:sldId id="417" r:id="rId49"/>
    <p:sldId id="418" r:id="rId50"/>
    <p:sldId id="419" r:id="rId51"/>
    <p:sldId id="420" r:id="rId52"/>
    <p:sldId id="421" r:id="rId53"/>
    <p:sldId id="423" r:id="rId54"/>
    <p:sldId id="424" r:id="rId55"/>
    <p:sldId id="425" r:id="rId56"/>
    <p:sldId id="426" r:id="rId57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4" autoAdjust="0"/>
    <p:restoredTop sz="93534" autoAdjust="0"/>
  </p:normalViewPr>
  <p:slideViewPr>
    <p:cSldViewPr>
      <p:cViewPr>
        <p:scale>
          <a:sx n="107" d="100"/>
          <a:sy n="107" d="100"/>
        </p:scale>
        <p:origin x="-120" y="-42"/>
      </p:cViewPr>
      <p:guideLst>
        <p:guide orient="horz" pos="4319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46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3A845-FC5D-458A-B5BA-BA0970764A90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68672-4E43-4048-BE6B-7682096412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11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18099F57-F95D-48F0-B7EA-F04D24102FB2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F4E5FD3-A627-499A-A2EA-2F128EAB98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7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ellatorMMA/status/396820970670809089" TargetMode="External"/><Relationship Id="rId13" Type="http://schemas.openxmlformats.org/officeDocument/2006/relationships/hyperlink" Target="https://twitter.com/BellatorMMA/status/391366907624177665" TargetMode="External"/><Relationship Id="rId3" Type="http://schemas.openxmlformats.org/officeDocument/2006/relationships/hyperlink" Target="https://twitter.com/BellatorMMA/status/404067459168100352" TargetMode="External"/><Relationship Id="rId7" Type="http://schemas.openxmlformats.org/officeDocument/2006/relationships/hyperlink" Target="https://www.facebook.com/Spike/posts/10151958052692159" TargetMode="External"/><Relationship Id="rId12" Type="http://schemas.openxmlformats.org/officeDocument/2006/relationships/hyperlink" Target="https://twitter.com/BellatorMMA/status/393904295319314433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witter.com/SpikeTV/status/400096404921942016" TargetMode="External"/><Relationship Id="rId11" Type="http://schemas.openxmlformats.org/officeDocument/2006/relationships/hyperlink" Target="https://twitter.com/BellatorMMA/status/393909370376814592" TargetMode="External"/><Relationship Id="rId5" Type="http://schemas.openxmlformats.org/officeDocument/2006/relationships/hyperlink" Target="https://twitter.com/BellatorMMA/status/401524497108697088" TargetMode="External"/><Relationship Id="rId15" Type="http://schemas.openxmlformats.org/officeDocument/2006/relationships/hyperlink" Target="https://twitter.com/BellatorMMA/status/383006928156106754" TargetMode="External"/><Relationship Id="rId10" Type="http://schemas.openxmlformats.org/officeDocument/2006/relationships/hyperlink" Target="https://twitter.com/BellatorMMA/status/393932019228360705" TargetMode="External"/><Relationship Id="rId4" Type="http://schemas.openxmlformats.org/officeDocument/2006/relationships/hyperlink" Target="https://twitter.com/BellatorMMA/status/404075564849324032" TargetMode="External"/><Relationship Id="rId9" Type="http://schemas.openxmlformats.org/officeDocument/2006/relationships/hyperlink" Target="https://twitter.com/BellatorMMA/status/396799513827868672" TargetMode="External"/><Relationship Id="rId14" Type="http://schemas.openxmlformats.org/officeDocument/2006/relationships/hyperlink" Target="https://twitter.com/BellatorMMA/status/391298160166842368" TargetMode="Externa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ellatorMMA/status/396820970670809089" TargetMode="External"/><Relationship Id="rId13" Type="http://schemas.openxmlformats.org/officeDocument/2006/relationships/hyperlink" Target="https://twitter.com/BellatorMMA/status/391366907624177665" TargetMode="External"/><Relationship Id="rId3" Type="http://schemas.openxmlformats.org/officeDocument/2006/relationships/hyperlink" Target="https://twitter.com/BellatorMMA/status/404067459168100352" TargetMode="External"/><Relationship Id="rId7" Type="http://schemas.openxmlformats.org/officeDocument/2006/relationships/hyperlink" Target="https://www.facebook.com/Spike/posts/10151958052692159" TargetMode="External"/><Relationship Id="rId12" Type="http://schemas.openxmlformats.org/officeDocument/2006/relationships/hyperlink" Target="https://twitter.com/BellatorMMA/status/393904295319314433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witter.com/SpikeTV/status/400096404921942016" TargetMode="External"/><Relationship Id="rId11" Type="http://schemas.openxmlformats.org/officeDocument/2006/relationships/hyperlink" Target="https://twitter.com/BellatorMMA/status/393909370376814592" TargetMode="External"/><Relationship Id="rId5" Type="http://schemas.openxmlformats.org/officeDocument/2006/relationships/hyperlink" Target="https://twitter.com/BellatorMMA/status/401524497108697088" TargetMode="External"/><Relationship Id="rId15" Type="http://schemas.openxmlformats.org/officeDocument/2006/relationships/hyperlink" Target="https://twitter.com/BellatorMMA/status/383006928156106754" TargetMode="External"/><Relationship Id="rId10" Type="http://schemas.openxmlformats.org/officeDocument/2006/relationships/hyperlink" Target="https://twitter.com/BellatorMMA/status/393932019228360705" TargetMode="External"/><Relationship Id="rId4" Type="http://schemas.openxmlformats.org/officeDocument/2006/relationships/hyperlink" Target="https://twitter.com/BellatorMMA/status/404075564849324032" TargetMode="External"/><Relationship Id="rId9" Type="http://schemas.openxmlformats.org/officeDocument/2006/relationships/hyperlink" Target="https://twitter.com/BellatorMMA/status/396799513827868672" TargetMode="External"/><Relationship Id="rId14" Type="http://schemas.openxmlformats.org/officeDocument/2006/relationships/hyperlink" Target="https://twitter.com/BellatorMMA/status/391298160166842368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/sites/adsales/entertainment/Lists/Video%20List/Custom_DispForm.aspx?List=722b807c-1e4c-4287-aa1f-35409c6dce7e&amp;ID=1286&amp;Source=http://portal/sites/adsales/entertainment/Pages/VideoSearchPage.aspx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ellatorMMA/status/396820970670809089" TargetMode="External"/><Relationship Id="rId13" Type="http://schemas.openxmlformats.org/officeDocument/2006/relationships/hyperlink" Target="https://twitter.com/BellatorMMA/status/391366907624177665" TargetMode="External"/><Relationship Id="rId3" Type="http://schemas.openxmlformats.org/officeDocument/2006/relationships/hyperlink" Target="https://twitter.com/BellatorMMA/status/404067459168100352" TargetMode="External"/><Relationship Id="rId7" Type="http://schemas.openxmlformats.org/officeDocument/2006/relationships/hyperlink" Target="https://www.facebook.com/Spike/posts/10151958052692159" TargetMode="External"/><Relationship Id="rId12" Type="http://schemas.openxmlformats.org/officeDocument/2006/relationships/hyperlink" Target="https://twitter.com/BellatorMMA/status/393904295319314433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witter.com/SpikeTV/status/400096404921942016" TargetMode="External"/><Relationship Id="rId11" Type="http://schemas.openxmlformats.org/officeDocument/2006/relationships/hyperlink" Target="https://twitter.com/BellatorMMA/status/393909370376814592" TargetMode="External"/><Relationship Id="rId5" Type="http://schemas.openxmlformats.org/officeDocument/2006/relationships/hyperlink" Target="https://twitter.com/BellatorMMA/status/401524497108697088" TargetMode="External"/><Relationship Id="rId15" Type="http://schemas.openxmlformats.org/officeDocument/2006/relationships/hyperlink" Target="https://twitter.com/BellatorMMA/status/383006928156106754" TargetMode="External"/><Relationship Id="rId10" Type="http://schemas.openxmlformats.org/officeDocument/2006/relationships/hyperlink" Target="https://twitter.com/BellatorMMA/status/393932019228360705" TargetMode="External"/><Relationship Id="rId4" Type="http://schemas.openxmlformats.org/officeDocument/2006/relationships/hyperlink" Target="https://twitter.com/BellatorMMA/status/404075564849324032" TargetMode="External"/><Relationship Id="rId9" Type="http://schemas.openxmlformats.org/officeDocument/2006/relationships/hyperlink" Target="https://twitter.com/BellatorMMA/status/396799513827868672" TargetMode="External"/><Relationship Id="rId14" Type="http://schemas.openxmlformats.org/officeDocument/2006/relationships/hyperlink" Target="https://twitter.com/BellatorMMA/status/391298160166842368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/sites/adsales/entertainment/Lists/Video%20List/Custom_DispForm.aspx?List=722b807c-1e4c-4287-aa1f-35409c6dce7e&amp;ID=1279&amp;Source=http://portal/sites/adsales/entertainment/Pages/VideoSearchPage.aspx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/sites/adsales/entertainment/Lists/Video%20List/Custom_DispForm.aspx?List=722b807c-1e4c-4287-aa1f-35409c6dce7e&amp;ID=1256&amp;Source=http://portal/sites/adsales/entertainment/Pages/VideoSearchPage.aspx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ike.com/video-collections/1bajzj/bellator-mma-ryse-to-the-top/7hxf3c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/sites/adsales/entertainment/Lists/Video%20List/Custom_DispForm.aspx?List=722b807c-1e4c-4287-aa1f-35409c6dce7e&amp;ID=1256&amp;Source=http://portal/sites/adsales/entertainment/Pages/VideoSearchPage.aspx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Air: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pieces of custom content (up to a :90 piece) will run paired with :30 brand commercial. In addition,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be featured in-show in fight replay segments, mentioned verbally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Bellator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in-cage announcer in-fight, and integrated into  branded tune-ins and billboards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 pieces created for on-air to be featured on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Bellator MMA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page for the period of promotion (October-December),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site/social media fan pages, and other platforms (i.e. BING, MSFT Channel, YouTube, etc.). Social will drive/promote custom content, and be stunted to align with sponsored fights.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sponsor the live fight section of the app and have media within the app for 6 weeks.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On-the-Ground: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be integrated into 6 live fights including mat signage and cage posts and in arena commercials.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5FD3-A627-499A-A2EA-2F128EAB98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13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11/22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https://twitter.com/BellatorMMA/status/404067459168100352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https://twitter.com/BellatorMMA/status/404075564849324032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11/15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https://twitter.com/BellatorMMA/status/401524497108697088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11/11 (Spike Tweet &amp; BellatorMMA Retweet)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https://twitter.com/SpikeTV/status/400096404921942016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https://www.facebook.com/Spike/posts/10151958052692159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11/2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https://twitter.com/BellatorMMA/status/396820970670809089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https://twitter.com/BellatorMMA/status/396799513827868672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10/25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https://twitter.com/BellatorMMA/status/393932019228360705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https://twitter.com/BellatorMMA/status/393909370376814592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https://twitter.com/BellatorMMA/status/393904295319314433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10/18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https://twitter.com/BellatorMMA/status/391366907624177665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https://twitter.com/BellatorMMA/status/391298160166842368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9/25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https://twitter.com/BellatorMMA/status/383006928156106754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11/22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https://twitter.com/BellatorMMA/status/404067459168100352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https://twitter.com/BellatorMMA/status/404075564849324032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11/15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https://twitter.com/BellatorMMA/status/401524497108697088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11/11 (Spike Tweet &amp; BellatorMMA Retweet)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https://twitter.com/SpikeTV/status/400096404921942016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https://www.facebook.com/Spike/posts/10151958052692159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11/2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https://twitter.com/BellatorMMA/status/396820970670809089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https://twitter.com/BellatorMMA/status/396799513827868672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10/25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https://twitter.com/BellatorMMA/status/393932019228360705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https://twitter.com/BellatorMMA/status/393909370376814592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https://twitter.com/BellatorMMA/status/393904295319314433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10/18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https://twitter.com/BellatorMMA/status/391366907624177665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https://twitter.com/BellatorMMA/status/391298160166842368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9/25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https://twitter.com/BellatorMMA/status/383006928156106754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http://portal/sites/adsales/entertainment/Lists/Video%20List/Custom_DispForm.aspx?List=722b807c-1e4c-4287-aa1f-35409c6dce7e&amp;ID=1286&amp;Source=http%3A%2F%2Fportal%2Fsites%2Fadsales%2Fentertainment%2FPages%2FVideoSearchPage%2Easpx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5FD3-A627-499A-A2EA-2F128EAB98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38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11/22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https://twitter.com/BellatorMMA/status/404067459168100352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https://twitter.com/BellatorMMA/status/404075564849324032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11/15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https://twitter.com/BellatorMMA/status/401524497108697088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11/11 (Spike Tweet &amp; BellatorMMA Retweet)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https://twitter.com/SpikeTV/status/400096404921942016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https://www.facebook.com/Spike/posts/10151958052692159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11/2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https://twitter.com/BellatorMMA/status/396820970670809089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https://twitter.com/BellatorMMA/status/396799513827868672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10/25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https://twitter.com/BellatorMMA/status/393932019228360705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https://twitter.com/BellatorMMA/status/393909370376814592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https://twitter.com/BellatorMMA/status/393904295319314433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10/18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https://twitter.com/BellatorMMA/status/391366907624177665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/>
              </a:rPr>
              <a:t>https://twitter.com/BellatorMMA/status/391298160166842368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9/25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https://twitter.com/BellatorMMA/status/383006928156106754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http://portal/sites/adsales/entertainment/Lists/Video%20List/Custom_DispForm.aspx?List=722b807c-1e4c-4287-aa1f-35409c6dce7e&amp;ID=1279&amp;Source=http%3A%2F%2Fportal%2Fsites%2Fadsales%2Fentertainment%2FPages%2FVideoSearchPage%2Easpx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5FD3-A627-499A-A2EA-2F128EAB98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http://portal/sites/adsales/entertainment/Lists/Video%20List/Custom_DispForm.aspx?List=722b807c-1e4c-4287-aa1f-35409c6dce7e&amp;ID=1256&amp;Source=http%3A%2F%2Fportal%2Fsites%2Fadsales%2Fentertainment%2FPages%2FVideoSearchPage%2Easpx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5FD3-A627-499A-A2EA-2F128EAB98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273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3"/>
              </a:rPr>
              <a:t>http://www.spike.com/video-collections/1bajzj/bellator-mma-ryse-to-the-top/7hxf3c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http://www.spike.com/video-collections/1bajzj/bellator-mma-ryse-to-the-top/7hxf3c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5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5FD3-A627-499A-A2EA-2F128EAB98F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79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5FD3-A627-499A-A2EA-2F128EAB98F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79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http://portal/sites/adsales/entertainment/Lists/Video%20List/Custom_DispForm.aspx?List=722b807c-1e4c-4287-aa1f-35409c6dce7e&amp;ID=1256&amp;Source=http%3A%2F%2Fportal%2Fsites%2Fadsales%2Fentertainment%2FPages%2FVideoSearchPage%2Easpx</a:t>
            </a: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389FA-E2EA-4EF8-9540-91C8C6763FF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1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7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57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666750" y="3124200"/>
            <a:ext cx="7772400" cy="46037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C00000"/>
              </a:gs>
              <a:gs pos="100000">
                <a:srgbClr val="C11503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524000" y="6648450"/>
            <a:ext cx="64008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tatic2.wikia.nocookie.net/__cb20130611213846/rysesonofrome/images/6/61/Ryse_Logo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7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666750" y="3124200"/>
            <a:ext cx="7772400" cy="46037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C00000"/>
              </a:gs>
              <a:gs pos="100000">
                <a:srgbClr val="C11503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666750" y="3124200"/>
            <a:ext cx="7772400" cy="46037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C00000"/>
              </a:gs>
              <a:gs pos="100000">
                <a:srgbClr val="C11503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666750" y="3124200"/>
            <a:ext cx="7772400" cy="46037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C00000"/>
              </a:gs>
              <a:gs pos="100000">
                <a:srgbClr val="C11503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5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1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7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7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6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5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64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1BD94-70C8-4988-884A-67F95D2A78C4}" type="datetimeFigureOut">
              <a:rPr lang="en-US" smtClean="0"/>
              <a:t>12/18/2013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78DA7-1EBF-45D0-84A0-50D6E1ACF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9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42.png"/><Relationship Id="rId9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jpe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08520" y="5427801"/>
            <a:ext cx="939653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SPIKE + XBOX RYSE</a:t>
            </a:r>
          </a:p>
          <a:p>
            <a:pPr algn="ctr"/>
            <a:r>
              <a:rPr lang="en-US" sz="2500" spc="3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2013 PARTNERSHIP SUMMARY</a:t>
            </a:r>
            <a:endParaRPr lang="en-US" sz="2500" spc="3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72000" y="1556792"/>
            <a:ext cx="18256" cy="33843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4350099" cy="2712633"/>
          </a:xfrm>
          <a:prstGeom prst="rect">
            <a:avLst/>
          </a:prstGeom>
        </p:spPr>
      </p:pic>
      <p:pic>
        <p:nvPicPr>
          <p:cNvPr id="1026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38" y="2438400"/>
            <a:ext cx="4542262" cy="20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9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094" y="3383100"/>
            <a:ext cx="3839765" cy="29653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333500"/>
            <a:ext cx="8724106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sz="18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 </a:t>
            </a:r>
            <a:r>
              <a:rPr lang="en-US" sz="18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tune-ins and call-to-action bursts </a:t>
            </a:r>
            <a:r>
              <a:rPr lang="en-US" sz="18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RSOR </a:t>
            </a:r>
            <a:r>
              <a:rPr lang="en-US" sz="18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branding and </a:t>
            </a:r>
            <a:r>
              <a:rPr lang="en-US" sz="18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messaging including:</a:t>
            </a:r>
            <a:endParaRPr lang="en-US" sz="1800" b="1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Bumpers </a:t>
            </a:r>
            <a:r>
              <a:rPr lang="en-US" sz="16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driving to GT App on Xbox Live to watch </a:t>
            </a: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Prelims </a:t>
            </a:r>
          </a:p>
          <a:p>
            <a:pPr lvl="1"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1x Bellator shared billboard tagged with Ryse logo and messaging </a:t>
            </a:r>
            <a:endParaRPr lang="en-US" sz="16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1x :05 Billboard airing during each live Bellator fight 10/18, 10/25, 11/2, 11/8, 11/22</a:t>
            </a:r>
          </a:p>
          <a:p>
            <a:pPr lvl="1"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:30 Bellator custom tune-ins </a:t>
            </a: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(guaranteed 45 </a:t>
            </a:r>
            <a:r>
              <a:rPr lang="en-US" sz="16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across entire </a:t>
            </a: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flight</a:t>
            </a:r>
            <a:r>
              <a:rPr lang="en-US" sz="16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457200" lvl="1" indent="0" eaLnBrk="0" hangingPunct="0">
              <a:spcBef>
                <a:spcPts val="0"/>
              </a:spcBef>
              <a:spcAft>
                <a:spcPts val="200"/>
              </a:spcAft>
              <a:buSzPct val="150000"/>
              <a:buNone/>
            </a:pPr>
            <a:r>
              <a:rPr lang="en-US" sz="18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lang="en-US" sz="1800" b="1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eaLnBrk="0" hangingPunct="0">
              <a:spcBef>
                <a:spcPts val="0"/>
              </a:spcBef>
              <a:spcAft>
                <a:spcPts val="200"/>
              </a:spcAft>
              <a:buSzPct val="150000"/>
            </a:pPr>
            <a:endParaRPr lang="en-US" sz="18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eaLnBrk="0" hangingPunct="0">
              <a:spcBef>
                <a:spcPts val="0"/>
              </a:spcBef>
              <a:spcAft>
                <a:spcPts val="200"/>
              </a:spcAft>
              <a:buSzPct val="150000"/>
            </a:pPr>
            <a:endParaRPr lang="en-US" sz="18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ON AIR: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CUSTOM TUNE INS &amp; BILLBOARDS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3078301"/>
            <a:ext cx="41072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500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OVER DELIVERING CUSTOM TUNE IN FREQUENCY</a:t>
            </a:r>
          </a:p>
          <a:p>
            <a:pPr algn="ctr"/>
            <a:r>
              <a:rPr lang="en-US" sz="5000" b="1" u="sng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48 TOTAL AIRINGS</a:t>
            </a:r>
            <a:endParaRPr lang="en-US" sz="5000" b="1" u="sng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67713"/>
            <a:ext cx="3352800" cy="239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1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953000"/>
            <a:ext cx="89916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93544" y="454025"/>
            <a:ext cx="6993056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SPIKE DELIVERS TREMENDOUS REACH</a:t>
            </a:r>
          </a:p>
        </p:txBody>
      </p:sp>
      <p:pic>
        <p:nvPicPr>
          <p:cNvPr id="12" name="Picture 11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81000" y="4664095"/>
            <a:ext cx="87217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000" b="1" dirty="0" smtClean="0">
              <a:latin typeface="Century Gothic" panose="020B0502020202020204" pitchFamily="34" charset="0"/>
            </a:endParaRPr>
          </a:p>
          <a:p>
            <a:r>
              <a:rPr lang="en-US" sz="3000" b="1" dirty="0" smtClean="0">
                <a:latin typeface="Century Gothic" panose="020B0502020202020204" pitchFamily="34" charset="0"/>
              </a:rPr>
              <a:t>Additionally, each viewer was exposed to Microsoft’s message nearly 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3DAB16"/>
                </a:solidFill>
                <a:latin typeface="Century Gothic" panose="020B0502020202020204" pitchFamily="34" charset="0"/>
              </a:rPr>
              <a:t>2 </a:t>
            </a:r>
            <a:r>
              <a:rPr lang="en-US" sz="3000" b="1" dirty="0" smtClean="0">
                <a:latin typeface="Century Gothic" panose="020B0502020202020204" pitchFamily="34" charset="0"/>
              </a:rPr>
              <a:t>times.</a:t>
            </a:r>
            <a:endParaRPr lang="en-US" sz="3000" b="1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http://b.vimeocdn.com/ts/446/774/446774214_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30" y="2516079"/>
            <a:ext cx="4061369" cy="22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03144" y="6443246"/>
            <a:ext cx="676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</a:t>
            </a:r>
            <a:r>
              <a:rPr lang="en-US" sz="800" dirty="0" smtClean="0">
                <a:latin typeface="Century Gothic" panose="020B0502020202020204" pitchFamily="34" charset="0"/>
              </a:rPr>
              <a:t>NMR C3 data.  MSFT campaign = Xbox Ryse, 10/12 through 11/22. </a:t>
            </a:r>
            <a:br>
              <a:rPr lang="en-US" sz="800" dirty="0" smtClean="0">
                <a:latin typeface="Century Gothic" panose="020B0502020202020204" pitchFamily="34" charset="0"/>
              </a:rPr>
            </a:br>
            <a:r>
              <a:rPr lang="en-US" sz="800" dirty="0" smtClean="0">
                <a:latin typeface="Century Gothic" panose="020B0502020202020204" pitchFamily="34" charset="0"/>
              </a:rPr>
              <a:t>Reach based on 1 min qualifier.</a:t>
            </a:r>
            <a:endParaRPr lang="en-US" sz="800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2864584"/>
            <a:ext cx="4454560" cy="1631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Reached 4.7M M18-49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Reached 2.4M M18-34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Reached 8.1M P18-49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Reached 4.2M P18-34</a:t>
            </a:r>
            <a:endParaRPr lang="en-US" sz="2500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44" y="1374338"/>
            <a:ext cx="905045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MICROSOFT’S </a:t>
            </a:r>
            <a:r>
              <a:rPr lang="en-US" sz="2000" b="1" dirty="0" err="1" smtClean="0">
                <a:latin typeface="Century Gothic" panose="020B0502020202020204" pitchFamily="34" charset="0"/>
              </a:rPr>
              <a:t>RYSE</a:t>
            </a:r>
            <a:r>
              <a:rPr lang="en-US" sz="2000" b="1" dirty="0" smtClean="0">
                <a:latin typeface="Century Gothic" panose="020B0502020202020204" pitchFamily="34" charset="0"/>
              </a:rPr>
              <a:t> CAMPAIGN REACHED OVER </a:t>
            </a:r>
            <a:r>
              <a:rPr lang="en-US" sz="40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15 MILLION </a:t>
            </a:r>
            <a:r>
              <a:rPr lang="en-US" sz="2000" b="1" dirty="0" smtClean="0">
                <a:latin typeface="Century Gothic" panose="020B0502020202020204" pitchFamily="34" charset="0"/>
              </a:rPr>
              <a:t>VIEWERS ON AIR.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1" y="50292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RYSE TO THE TOP:</a:t>
            </a:r>
          </a:p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DIGITAL</a:t>
            </a:r>
            <a:endParaRPr lang="en-US" sz="4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92558"/>
            <a:ext cx="1739333" cy="7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94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9"/>
          <a:stretch/>
        </p:blipFill>
        <p:spPr bwMode="auto">
          <a:xfrm>
            <a:off x="5791200" y="152400"/>
            <a:ext cx="3352800" cy="67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6200" y="1219200"/>
            <a:ext cx="61722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700" y="1213357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entury Gothic"/>
                <a:cs typeface="Gill Sans"/>
              </a:rPr>
              <a:t>The Ryse to the Top vignette series lived across multiple screens including desktop, mobile web and within the </a:t>
            </a:r>
            <a:r>
              <a:rPr lang="en-US" b="1" dirty="0" err="1" smtClean="0">
                <a:solidFill>
                  <a:srgbClr val="000000"/>
                </a:solidFill>
                <a:latin typeface="Century Gothic"/>
                <a:cs typeface="Gill Sans"/>
              </a:rPr>
              <a:t>Bellator</a:t>
            </a:r>
            <a:r>
              <a:rPr lang="en-US" b="1" dirty="0" smtClean="0">
                <a:solidFill>
                  <a:srgbClr val="000000"/>
                </a:solidFill>
                <a:latin typeface="Century Gothic"/>
                <a:cs typeface="Gill Sans"/>
              </a:rPr>
              <a:t> app.</a:t>
            </a:r>
            <a:endParaRPr lang="en-US" b="1" dirty="0">
              <a:solidFill>
                <a:srgbClr val="000000"/>
              </a:solidFill>
              <a:latin typeface="Century Gothic"/>
              <a:ea typeface="+mn-ea"/>
              <a:cs typeface="Gill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srgbClr val="000000"/>
              </a:solidFill>
              <a:latin typeface="Century Gothic"/>
              <a:ea typeface="+mn-ea"/>
              <a:cs typeface="Gill San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228601"/>
            <a:ext cx="9144000" cy="60178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DIGITAL: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CUSTOM VIGNETTES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947" y="6473283"/>
            <a:ext cx="86106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/>
              <a:t>Source</a:t>
            </a:r>
            <a:r>
              <a:rPr lang="en-US" sz="1100" i="1" dirty="0"/>
              <a:t>: Omniture SiteCatalyst, 10/18/13—12/16/13, *streams include desktop, </a:t>
            </a:r>
            <a:r>
              <a:rPr lang="en-US" sz="1100" i="1" dirty="0" smtClean="0"/>
              <a:t>mobile web, iOS app </a:t>
            </a:r>
            <a:r>
              <a:rPr lang="en-US" sz="1100" i="1" dirty="0"/>
              <a:t>and viral</a:t>
            </a:r>
            <a:r>
              <a:rPr lang="en-US" sz="1100" i="1" dirty="0" smtClean="0"/>
              <a:t>)</a:t>
            </a:r>
          </a:p>
          <a:p>
            <a:pPr lvl="0"/>
            <a:r>
              <a:rPr lang="en-US" sz="1100" i="1" dirty="0" smtClean="0"/>
              <a:t>Source</a:t>
            </a:r>
            <a:r>
              <a:rPr lang="en-US" sz="1100" i="1" dirty="0"/>
              <a:t>: Omniture SiteCatalyst, 9/7/13—11/22/13 vs. 1/17/13—4/4/13)</a:t>
            </a:r>
            <a:endParaRPr lang="en-US" sz="1100" dirty="0"/>
          </a:p>
          <a:p>
            <a:endParaRPr lang="en-US" sz="1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66" y="1162441"/>
            <a:ext cx="4344229" cy="548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968">
            <a:off x="5094225" y="3287042"/>
            <a:ext cx="2540962" cy="302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8557">
            <a:off x="1507676" y="3779662"/>
            <a:ext cx="1317082" cy="248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Explosion 1 21"/>
          <p:cNvSpPr/>
          <p:nvPr/>
        </p:nvSpPr>
        <p:spPr>
          <a:xfrm rot="539698">
            <a:off x="5933593" y="959718"/>
            <a:ext cx="3212690" cy="2919622"/>
          </a:xfrm>
          <a:prstGeom prst="irregularSeal1">
            <a:avLst/>
          </a:prstGeom>
          <a:solidFill>
            <a:srgbClr val="3DAB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Microsoft Sans Serif" panose="020B0604020202020204" pitchFamily="34" charset="0"/>
              </a:rPr>
              <a:t>7,549 Total Streams Across Platforms!*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0" y="2419529"/>
            <a:ext cx="1593274" cy="1564036"/>
            <a:chOff x="983546" y="1164303"/>
            <a:chExt cx="1109319" cy="1109319"/>
          </a:xfrm>
          <a:solidFill>
            <a:srgbClr val="3DAB16"/>
          </a:solidFill>
        </p:grpSpPr>
        <p:sp>
          <p:nvSpPr>
            <p:cNvPr id="13" name="Oval 12"/>
            <p:cNvSpPr/>
            <p:nvPr/>
          </p:nvSpPr>
          <p:spPr>
            <a:xfrm>
              <a:off x="983546" y="1164303"/>
              <a:ext cx="1109319" cy="110931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4"/>
            <p:cNvSpPr/>
            <p:nvPr/>
          </p:nvSpPr>
          <p:spPr>
            <a:xfrm>
              <a:off x="1146002" y="1326759"/>
              <a:ext cx="784407" cy="78440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500" b="1" kern="1200" dirty="0" smtClean="0">
                  <a:latin typeface="Century Gothic" panose="020B0502020202020204" pitchFamily="34" charset="0"/>
                  <a:cs typeface="Arial" pitchFamily="34" charset="0"/>
                </a:rPr>
                <a:t>Daily Streams:</a:t>
              </a:r>
            </a:p>
            <a:p>
              <a:pPr lvl="0" algn="ctr" defTabSz="4445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500" b="1" dirty="0" smtClean="0">
                  <a:latin typeface="Century Gothic" panose="020B0502020202020204" pitchFamily="34" charset="0"/>
                  <a:cs typeface="Arial" pitchFamily="34" charset="0"/>
                </a:rPr>
                <a:t>+35% higher than average</a:t>
              </a:r>
              <a:endParaRPr lang="en-US" sz="1500" b="0" kern="1200" dirty="0"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12961" y="4546548"/>
            <a:ext cx="1537279" cy="1487836"/>
            <a:chOff x="983546" y="1164303"/>
            <a:chExt cx="1109319" cy="1109319"/>
          </a:xfrm>
          <a:solidFill>
            <a:srgbClr val="3DAB16"/>
          </a:solidFill>
        </p:grpSpPr>
        <p:sp>
          <p:nvSpPr>
            <p:cNvPr id="16" name="Oval 15"/>
            <p:cNvSpPr/>
            <p:nvPr/>
          </p:nvSpPr>
          <p:spPr>
            <a:xfrm>
              <a:off x="983546" y="1164303"/>
              <a:ext cx="1109319" cy="110931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14"/>
            <p:cNvSpPr/>
            <p:nvPr/>
          </p:nvSpPr>
          <p:spPr>
            <a:xfrm>
              <a:off x="1146002" y="1326759"/>
              <a:ext cx="784407" cy="78440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500" b="1" kern="1200" dirty="0" smtClean="0">
                  <a:latin typeface="Century Gothic" panose="020B0502020202020204" pitchFamily="34" charset="0"/>
                  <a:cs typeface="Arial" pitchFamily="34" charset="0"/>
                </a:rPr>
                <a:t>Average time spent per visitor on clips :40.4</a:t>
              </a:r>
              <a:endParaRPr lang="en-US" sz="1500" b="0" kern="1200" dirty="0"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pic>
        <p:nvPicPr>
          <p:cNvPr id="19" name="Picture 18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6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03205" y="1546644"/>
            <a:ext cx="3447590" cy="2507460"/>
            <a:chOff x="374873" y="3352799"/>
            <a:chExt cx="4044727" cy="2941763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73" y="3352799"/>
              <a:ext cx="4044727" cy="29417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895600" y="4522613"/>
              <a:ext cx="1151868" cy="96802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3383" y="1214091"/>
            <a:ext cx="3886200" cy="2031325"/>
            <a:chOff x="266700" y="1921475"/>
            <a:chExt cx="3886200" cy="2031325"/>
          </a:xfrm>
        </p:grpSpPr>
        <p:sp>
          <p:nvSpPr>
            <p:cNvPr id="28" name="TextBox 27"/>
            <p:cNvSpPr txBox="1"/>
            <p:nvPr/>
          </p:nvSpPr>
          <p:spPr>
            <a:xfrm>
              <a:off x="266700" y="1921475"/>
              <a:ext cx="3886200" cy="20313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457200"/>
              <a:endParaRPr lang="en-US" dirty="0" smtClean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endParaRPr>
            </a:p>
            <a:p>
              <a:pPr defTabSz="457200"/>
              <a:endParaRPr lang="en-US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endParaRPr>
            </a:p>
            <a:p>
              <a:pPr defTabSz="457200"/>
              <a:endParaRPr lang="en-US" dirty="0" smtClean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endParaRPr>
            </a:p>
            <a:p>
              <a:pPr defTabSz="457200"/>
              <a:endParaRPr lang="en-US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endParaRPr>
            </a:p>
            <a:p>
              <a:pPr defTabSz="457200"/>
              <a:endParaRPr lang="en-US" dirty="0" smtClean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endParaRPr>
            </a:p>
            <a:p>
              <a:pPr defTabSz="457200"/>
              <a:endParaRPr lang="en-US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endParaRPr>
            </a:p>
            <a:p>
              <a:pPr defTabSz="457200"/>
              <a:endParaRPr lang="en-US" dirty="0" smtClean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6700" y="2002784"/>
              <a:ext cx="3810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en-US" b="1" dirty="0" smtClean="0">
                  <a:latin typeface="Century Gothic" panose="020B0502020202020204" pitchFamily="34" charset="0"/>
                </a:rPr>
                <a:t>Editorial promotion and custom co-brands, running </a:t>
              </a:r>
              <a:r>
                <a:rPr lang="en-US" b="1" dirty="0">
                  <a:latin typeface="Century Gothic" panose="020B0502020202020204" pitchFamily="34" charset="0"/>
                </a:rPr>
                <a:t>across </a:t>
              </a:r>
              <a:r>
                <a:rPr lang="en-US" b="1" dirty="0" smtClean="0">
                  <a:latin typeface="Century Gothic" panose="020B0502020202020204" pitchFamily="34" charset="0"/>
                </a:rPr>
                <a:t>VMNE, drove fans to </a:t>
              </a:r>
              <a:r>
                <a:rPr lang="en-US" b="1" dirty="0">
                  <a:latin typeface="Century Gothic" panose="020B0502020202020204" pitchFamily="34" charset="0"/>
                </a:rPr>
                <a:t>the </a:t>
              </a:r>
              <a:r>
                <a:rPr lang="en-US" b="1" dirty="0" smtClean="0">
                  <a:latin typeface="Century Gothic" panose="020B0502020202020204" pitchFamily="34" charset="0"/>
                </a:rPr>
                <a:t>Ryse to the Top Custom Vignette Collection giving XBOX Ryse even greater reach.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0" fontAlgn="auto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150000"/>
              <a:buBlip>
                <a:blip r:embed="rId4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+mn-ea"/>
              <a:cs typeface="Gill San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228601"/>
            <a:ext cx="9144000" cy="60178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DIGITAL: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GETTING THE WORD OUT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795477" y="2286000"/>
            <a:ext cx="3431523" cy="2495775"/>
            <a:chOff x="4495800" y="1520088"/>
            <a:chExt cx="4419600" cy="3214412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520088"/>
              <a:ext cx="4419600" cy="321441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372100" y="1795325"/>
              <a:ext cx="2667000" cy="41906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08947" y="3585177"/>
            <a:ext cx="3663899" cy="2877866"/>
            <a:chOff x="2317578" y="2905860"/>
            <a:chExt cx="4356443" cy="3387814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18" r="2758" b="58425"/>
            <a:stretch/>
          </p:blipFill>
          <p:spPr bwMode="auto">
            <a:xfrm>
              <a:off x="2317578" y="2905860"/>
              <a:ext cx="4356443" cy="33878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3331231" y="4724400"/>
              <a:ext cx="631169" cy="685800"/>
            </a:xfrm>
            <a:prstGeom prst="rect">
              <a:avLst/>
            </a:prstGeom>
            <a:noFill/>
            <a:ln w="38100">
              <a:solidFill>
                <a:srgbClr val="3DAB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Picture 21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xplosion 1 28"/>
          <p:cNvSpPr/>
          <p:nvPr/>
        </p:nvSpPr>
        <p:spPr>
          <a:xfrm rot="20977875">
            <a:off x="5491458" y="3562426"/>
            <a:ext cx="3587064" cy="3311862"/>
          </a:xfrm>
          <a:prstGeom prst="irregularSeal1">
            <a:avLst/>
          </a:prstGeom>
          <a:solidFill>
            <a:srgbClr val="3DAB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latin typeface="Century Gothic" panose="020B0502020202020204" pitchFamily="34" charset="0"/>
              </a:rPr>
              <a:t>Ryse</a:t>
            </a:r>
            <a:r>
              <a:rPr lang="en-US" sz="1500" b="1" dirty="0" smtClean="0">
                <a:latin typeface="Century Gothic" panose="020B0502020202020204" pitchFamily="34" charset="0"/>
              </a:rPr>
              <a:t> to the Top Daily 4 Promo received more than </a:t>
            </a:r>
            <a:r>
              <a:rPr lang="en-US" sz="2000" b="1" dirty="0" smtClean="0">
                <a:latin typeface="Century Gothic" panose="020B0502020202020204" pitchFamily="34" charset="0"/>
              </a:rPr>
              <a:t>624M </a:t>
            </a:r>
            <a:r>
              <a:rPr lang="en-US" sz="2000" b="1" dirty="0">
                <a:latin typeface="Century Gothic" panose="020B0502020202020204" pitchFamily="34" charset="0"/>
              </a:rPr>
              <a:t>Page </a:t>
            </a:r>
            <a:r>
              <a:rPr lang="en-US" sz="2000" b="1" dirty="0" smtClean="0">
                <a:latin typeface="Century Gothic" panose="020B0502020202020204" pitchFamily="34" charset="0"/>
              </a:rPr>
              <a:t>Views</a:t>
            </a:r>
            <a:endParaRPr lang="en-US" sz="2000" b="1" dirty="0">
              <a:latin typeface="Century Gothic" panose="020B0502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" y="6520190"/>
            <a:ext cx="49149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(Source: Omniture SiteCatalyst, November-December 2013</a:t>
            </a:r>
            <a:r>
              <a:rPr lang="en-US" sz="1100" i="1" dirty="0" smtClean="0"/>
              <a:t>) </a:t>
            </a:r>
            <a:r>
              <a:rPr lang="en-US" sz="1100" dirty="0"/>
              <a:t>11/11/13—12/16/13</a:t>
            </a:r>
          </a:p>
        </p:txBody>
      </p:sp>
    </p:spTree>
    <p:extLst>
      <p:ext uri="{BB962C8B-B14F-4D97-AF65-F5344CB8AC3E}">
        <p14:creationId xmlns:p14="http://schemas.microsoft.com/office/powerpoint/2010/main" val="30988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1" y="50292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RYSE TO THE TOP:</a:t>
            </a:r>
          </a:p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MOBILE</a:t>
            </a:r>
            <a:endParaRPr lang="en-US" sz="4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92558"/>
            <a:ext cx="1739333" cy="7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94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9"/>
          <a:stretch/>
        </p:blipFill>
        <p:spPr bwMode="auto">
          <a:xfrm>
            <a:off x="5791200" y="152400"/>
            <a:ext cx="3352800" cy="67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61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9232" y="3149599"/>
            <a:ext cx="4422767" cy="3139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9233" y="3352800"/>
            <a:ext cx="468946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200"/>
              </a:spcAft>
              <a:buSzPct val="150000"/>
            </a:pPr>
            <a:r>
              <a:rPr lang="en-US" sz="22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During the campaign flight:</a:t>
            </a:r>
          </a:p>
          <a:p>
            <a:pPr eaLnBrk="0" hangingPunct="0">
              <a:spcAft>
                <a:spcPts val="200"/>
              </a:spcAft>
              <a:buSzPct val="150000"/>
            </a:pPr>
            <a:endParaRPr lang="en-US" sz="22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eaLnBrk="0" hangingPunct="0"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sz="2200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 visits increased</a:t>
            </a:r>
            <a:r>
              <a:rPr lang="en-US" sz="22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12%</a:t>
            </a:r>
          </a:p>
          <a:p>
            <a:pPr eaLnBrk="0" hangingPunct="0">
              <a:spcAft>
                <a:spcPts val="200"/>
              </a:spcAft>
              <a:buSzPct val="150000"/>
            </a:pPr>
            <a:endParaRPr lang="en-US" sz="2200" dirty="0" smtClean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eaLnBrk="0" hangingPunct="0"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sz="2200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votes </a:t>
            </a:r>
            <a:r>
              <a:rPr lang="en-US" sz="2200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increased </a:t>
            </a:r>
            <a:r>
              <a:rPr lang="en-US" sz="22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22%</a:t>
            </a:r>
          </a:p>
          <a:p>
            <a:pPr eaLnBrk="0" hangingPunct="0">
              <a:spcAft>
                <a:spcPts val="200"/>
              </a:spcAft>
              <a:buSzPct val="150000"/>
            </a:pPr>
            <a:endParaRPr lang="en-US" sz="2200" b="1" dirty="0" smtClean="0">
              <a:solidFill>
                <a:srgbClr val="3DAB16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eaLnBrk="0" hangingPunct="0"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sz="2200" b="1" dirty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video </a:t>
            </a:r>
            <a:r>
              <a:rPr lang="en-US" sz="22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streams </a:t>
            </a:r>
            <a:r>
              <a:rPr lang="en-US" sz="2200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increased </a:t>
            </a:r>
            <a:r>
              <a:rPr lang="en-US" sz="22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12%</a:t>
            </a:r>
            <a:endParaRPr lang="en-US" sz="22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0162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DIGITAL: </a:t>
            </a:r>
          </a:p>
          <a:p>
            <a:pPr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BELLATOR APP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91250"/>
            <a:ext cx="3505201" cy="293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6553200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721" y="6553200"/>
            <a:ext cx="39742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Source: Weekly Bellator reports, Omniture, Cube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11331" y="1143000"/>
            <a:ext cx="1288869" cy="1288869"/>
          </a:xfrm>
          <a:prstGeom prst="ellipse">
            <a:avLst/>
          </a:prstGeom>
          <a:solidFill>
            <a:srgbClr val="3DAB1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365" y="1503402"/>
            <a:ext cx="1394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164K+</a:t>
            </a:r>
            <a:endParaRPr lang="en-US" sz="3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51760" y="1074351"/>
            <a:ext cx="1288869" cy="1288869"/>
          </a:xfrm>
          <a:prstGeom prst="ellipse">
            <a:avLst/>
          </a:prstGeom>
          <a:noFill/>
          <a:ln w="117475">
            <a:solidFill>
              <a:srgbClr val="3DA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4460" y="1503402"/>
            <a:ext cx="1221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+10%</a:t>
            </a:r>
            <a:endParaRPr lang="en-US" sz="3000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18490" y="1124131"/>
            <a:ext cx="1288869" cy="1288869"/>
          </a:xfrm>
          <a:prstGeom prst="ellipse">
            <a:avLst/>
          </a:prstGeom>
          <a:solidFill>
            <a:srgbClr val="3DAB1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8700" y="1503402"/>
            <a:ext cx="1221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+28%</a:t>
            </a:r>
            <a:endParaRPr lang="en-US" sz="3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89203" y="1092200"/>
            <a:ext cx="1288869" cy="1288869"/>
          </a:xfrm>
          <a:prstGeom prst="ellipse">
            <a:avLst/>
          </a:prstGeom>
          <a:noFill/>
          <a:ln w="117475">
            <a:solidFill>
              <a:srgbClr val="3DA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3760" y="1503402"/>
            <a:ext cx="1221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+16%</a:t>
            </a:r>
            <a:endParaRPr lang="en-US" sz="3000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2438400"/>
            <a:ext cx="225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APP DOWNLOADS</a:t>
            </a:r>
            <a:endParaRPr lang="en-U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47570" y="2419529"/>
            <a:ext cx="22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WEEKLY VISITS</a:t>
            </a:r>
            <a:endParaRPr lang="en-U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99390" y="2416314"/>
            <a:ext cx="225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WEEKLY VIDEO STREAMS</a:t>
            </a:r>
            <a:endParaRPr lang="en-U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1780" y="2413001"/>
            <a:ext cx="22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WEEKLY VOTES</a:t>
            </a:r>
            <a:endParaRPr lang="en-U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91" y="3406094"/>
            <a:ext cx="1500309" cy="283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9233" y="1100078"/>
            <a:ext cx="8918567" cy="5355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defTabSz="457200"/>
            <a:endParaRPr lang="en-US" dirty="0" smtClean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0162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DIGITAL: </a:t>
            </a:r>
          </a:p>
          <a:p>
            <a:pPr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BELLATOR APP – KEY FIGHTS DURING RYSE FLIGHT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6553200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921" y="6553200"/>
            <a:ext cx="39742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Source: Weekly Bellator reports, Omniture, Cube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1447800"/>
            <a:ext cx="4189138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0" hangingPunct="0">
              <a:spcAft>
                <a:spcPts val="200"/>
              </a:spcAft>
              <a:buSzPct val="150000"/>
            </a:pPr>
            <a:r>
              <a:rPr lang="en-US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11/2 CHANDLER VS. ALVAREZ</a:t>
            </a:r>
          </a:p>
          <a:p>
            <a:pPr marL="0" lvl="1" eaLnBrk="0" hangingPunct="0"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The biggest fight of the season on November 2</a:t>
            </a:r>
            <a:r>
              <a:rPr lang="en-US" baseline="30000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nd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 (Chandler vs. Alvarez) generated:</a:t>
            </a:r>
          </a:p>
          <a:p>
            <a:pPr marL="457200" lvl="2" eaLnBrk="0" hangingPunct="0"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46% growth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in app visits</a:t>
            </a:r>
          </a:p>
          <a:p>
            <a:pPr marL="457200" lvl="2" eaLnBrk="0" hangingPunct="0"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12% growth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in video streams</a:t>
            </a:r>
          </a:p>
          <a:p>
            <a:pPr marL="457200" lvl="2" eaLnBrk="0" hangingPunct="0"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b="1" dirty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98% growth </a:t>
            </a:r>
            <a:r>
              <a:rPr lang="en-US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  <a:r>
              <a:rPr lang="en-US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votes casted ever during a fight</a:t>
            </a:r>
          </a:p>
          <a:p>
            <a:pPr marL="457200" lvl="2" eaLnBrk="0" hangingPunct="0">
              <a:spcAft>
                <a:spcPts val="200"/>
              </a:spcAft>
              <a:buSzPct val="150000"/>
            </a:pPr>
            <a:endParaRPr lang="en-US" b="1" dirty="0" smtClean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lvl="1" eaLnBrk="0" hangingPunct="0">
              <a:spcAft>
                <a:spcPts val="200"/>
              </a:spcAft>
              <a:buSzPct val="150000"/>
            </a:pPr>
            <a:r>
              <a:rPr lang="en-US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11/15 JACKSON VS. BELTRAN </a:t>
            </a:r>
          </a:p>
          <a:p>
            <a:pPr marL="0" lvl="1" eaLnBrk="0" hangingPunct="0"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The November 15 fight saw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week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marL="0" lvl="1" eaLnBrk="0" hangingPunct="0">
              <a:spcAft>
                <a:spcPts val="200"/>
              </a:spcAft>
              <a:buSzPct val="150000"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  over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week growth: </a:t>
            </a:r>
          </a:p>
          <a:p>
            <a:pPr lvl="1" eaLnBrk="0" hangingPunct="0">
              <a:spcAft>
                <a:spcPts val="200"/>
              </a:spcAft>
              <a:buSzPct val="150000"/>
              <a:buFontTx/>
              <a:buBlip>
                <a:blip r:embed="rId3"/>
              </a:buBlip>
            </a:pPr>
            <a:r>
              <a:rPr lang="en-US" sz="20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 +21%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Mobile Streams </a:t>
            </a:r>
          </a:p>
          <a:p>
            <a:pPr lvl="1" eaLnBrk="0" hangingPunct="0">
              <a:spcAft>
                <a:spcPts val="200"/>
              </a:spcAft>
              <a:buSzPct val="150000"/>
              <a:buFontTx/>
              <a:buBlip>
                <a:blip r:embed="rId3"/>
              </a:buBlip>
            </a:pPr>
            <a:r>
              <a:rPr lang="en-US" sz="2000" b="1" dirty="0" smtClean="0">
                <a:solidFill>
                  <a:srgbClr val="00B050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en-US" sz="20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+22%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Tablet Streams </a:t>
            </a:r>
          </a:p>
          <a:p>
            <a:pPr eaLnBrk="0" hangingPunct="0">
              <a:spcAft>
                <a:spcPts val="200"/>
              </a:spcAft>
              <a:buSzPct val="150000"/>
            </a:pPr>
            <a:endParaRPr lang="en-US" dirty="0" smtClean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eaLnBrk="0" hangingPunct="0">
              <a:spcAft>
                <a:spcPts val="200"/>
              </a:spcAft>
              <a:buSzPct val="150000"/>
              <a:buFontTx/>
              <a:buBlip>
                <a:blip r:embed="rId3"/>
              </a:buBlip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10" name="Picture 9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1" y="1371600"/>
            <a:ext cx="457822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815">
            <a:off x="364299" y="3355981"/>
            <a:ext cx="1591683" cy="300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8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1" y="50292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RYSE TO THE TOP:</a:t>
            </a:r>
          </a:p>
          <a:p>
            <a:r>
              <a:rPr lang="en-US" sz="4800" b="1" dirty="0" smtClean="0"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SOCIAL</a:t>
            </a:r>
            <a:endParaRPr lang="en-US" sz="4800" b="1" dirty="0">
              <a:solidFill>
                <a:prstClr val="white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92558"/>
            <a:ext cx="1739333" cy="7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94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9"/>
          <a:stretch/>
        </p:blipFill>
        <p:spPr bwMode="auto">
          <a:xfrm>
            <a:off x="5791200" y="152400"/>
            <a:ext cx="3352800" cy="67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DIGITAL: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SOCIAL PROMOTION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17" y="1183904"/>
            <a:ext cx="8534400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Century Gothic" panose="020B0502020202020204" pitchFamily="34" charset="0"/>
              </a:rPr>
              <a:t>SOCIAL PROMOTION THAT SUPPORTED ALL PARTNERSHIP INITIATIVES:</a:t>
            </a:r>
          </a:p>
          <a:p>
            <a:pPr marL="571500" lvl="1" indent="-11430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 </a:t>
            </a:r>
            <a:r>
              <a:rPr lang="en-US" sz="1400" b="1" dirty="0" smtClean="0">
                <a:latin typeface="Century Gothic" panose="020B0502020202020204" pitchFamily="34" charset="0"/>
              </a:rPr>
              <a:t>PROMOTION OF CUSTOM RYSE CONTENT</a:t>
            </a:r>
          </a:p>
          <a:p>
            <a:pPr marL="571500" lvl="1" indent="-11430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 </a:t>
            </a:r>
            <a:r>
              <a:rPr lang="en-US" sz="1400" b="1" dirty="0" smtClean="0">
                <a:latin typeface="Century Gothic" panose="020B0502020202020204" pitchFamily="34" charset="0"/>
              </a:rPr>
              <a:t>PROMOTION OF BELLATOR APP DRIVING TO LIVE FIGHT SECTION</a:t>
            </a:r>
          </a:p>
          <a:p>
            <a:pPr marL="571500" lvl="1" indent="-11430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 </a:t>
            </a:r>
            <a:r>
              <a:rPr lang="en-US" sz="1400" b="1" dirty="0" smtClean="0">
                <a:latin typeface="Century Gothic" panose="020B0502020202020204" pitchFamily="34" charset="0"/>
              </a:rPr>
              <a:t>XBOX SOCIAL PROMOTION</a:t>
            </a:r>
          </a:p>
          <a:p>
            <a:pPr marL="571500" lvl="1" indent="-11430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 </a:t>
            </a:r>
            <a:r>
              <a:rPr lang="en-US" sz="1400" b="1" dirty="0" smtClean="0">
                <a:latin typeface="Century Gothic" panose="020B0502020202020204" pitchFamily="34" charset="0"/>
              </a:rPr>
              <a:t>TALENT PROMOTION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" y="6280919"/>
            <a:ext cx="746876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*Social </a:t>
            </a:r>
            <a:r>
              <a:rPr lang="en-US" sz="1050" dirty="0" smtClean="0"/>
              <a:t>impressions defined </a:t>
            </a:r>
            <a:r>
              <a:rPr lang="en-US" sz="1050" dirty="0"/>
              <a:t>by industry accepted calculations below:</a:t>
            </a:r>
          </a:p>
          <a:p>
            <a:r>
              <a:rPr lang="en-US" sz="1050" dirty="0"/>
              <a:t>Facebook: Utilizing the Facebook </a:t>
            </a:r>
            <a:r>
              <a:rPr lang="en-US" sz="1050" dirty="0" smtClean="0"/>
              <a:t>Administrator </a:t>
            </a:r>
            <a:r>
              <a:rPr lang="en-US" sz="1050" dirty="0"/>
              <a:t>to total likes, shares, comments and reach equals the impressions</a:t>
            </a:r>
          </a:p>
          <a:p>
            <a:r>
              <a:rPr lang="en-US" sz="1050" dirty="0"/>
              <a:t>Twitter: 15% of each handle's followers </a:t>
            </a:r>
            <a:r>
              <a:rPr lang="en-US" sz="1050" dirty="0" smtClean="0"/>
              <a:t> + RTs and favorites totals </a:t>
            </a:r>
            <a:r>
              <a:rPr lang="en-US" sz="1050" dirty="0"/>
              <a:t>the impressions per </a:t>
            </a:r>
            <a:r>
              <a:rPr lang="en-US" sz="1050" dirty="0" smtClean="0"/>
              <a:t>post</a:t>
            </a:r>
            <a:endParaRPr lang="en-US" sz="1050" dirty="0"/>
          </a:p>
        </p:txBody>
      </p:sp>
      <p:pic>
        <p:nvPicPr>
          <p:cNvPr id="9" name="Picture 8" descr="Twitter / BellatorMMA: Main card is up at 9/8c on ...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15000" r="33603" b="21875"/>
          <a:stretch/>
        </p:blipFill>
        <p:spPr>
          <a:xfrm>
            <a:off x="6553200" y="1600200"/>
            <a:ext cx="2463162" cy="3613878"/>
          </a:xfrm>
          <a:prstGeom prst="rect">
            <a:avLst/>
          </a:prstGeom>
          <a:ln w="19050">
            <a:solidFill>
              <a:srgbClr val="3DAB16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2574" r="3960" b="1532"/>
          <a:stretch/>
        </p:blipFill>
        <p:spPr bwMode="auto">
          <a:xfrm>
            <a:off x="4399721" y="2689948"/>
            <a:ext cx="2682062" cy="3613878"/>
          </a:xfrm>
          <a:prstGeom prst="rect">
            <a:avLst/>
          </a:prstGeom>
          <a:noFill/>
          <a:ln w="19050">
            <a:solidFill>
              <a:srgbClr val="3DAB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7917" y="2667000"/>
            <a:ext cx="4364934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Aft>
                <a:spcPts val="200"/>
              </a:spcAft>
              <a:buSzPct val="150000"/>
              <a:buFontTx/>
              <a:buBlip>
                <a:blip r:embed="rId4"/>
              </a:buBlip>
            </a:pP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en-US" sz="20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8.8%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increase in Bellator MMA Twitter followers during the Ryse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campaign </a:t>
            </a:r>
          </a:p>
          <a:p>
            <a:pPr eaLnBrk="0" hangingPunct="0">
              <a:spcAft>
                <a:spcPts val="200"/>
              </a:spcAft>
              <a:buSzPct val="150000"/>
              <a:buFontTx/>
              <a:buBlip>
                <a:blip r:embed="rId4"/>
              </a:buBlip>
            </a:pPr>
            <a:r>
              <a:rPr lang="en-US" sz="2000" b="1" dirty="0" smtClean="0">
                <a:solidFill>
                  <a:srgbClr val="00B050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en-US" sz="20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26%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increase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in Bellator MMA Facebook Fans during the Ryse </a:t>
            </a:r>
            <a:r>
              <a:rPr lang="en-US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campaign</a:t>
            </a:r>
          </a:p>
          <a:p>
            <a:pPr eaLnBrk="0" hangingPunct="0">
              <a:spcAft>
                <a:spcPts val="200"/>
              </a:spcAft>
              <a:buSzPct val="150000"/>
              <a:buBlip>
                <a:blip r:embed="rId4"/>
              </a:buBlip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ＭＳ Ｐゴシック" charset="0"/>
              </a:rPr>
              <a:t>199% </a:t>
            </a:r>
            <a:r>
              <a:rPr lang="en-US" dirty="0">
                <a:latin typeface="Century Gothic" panose="020B0502020202020204" pitchFamily="34" charset="0"/>
              </a:rPr>
              <a:t>Growth in Tweets/Social mentions of Bellator MMA content since </a:t>
            </a:r>
            <a:r>
              <a:rPr lang="en-US" dirty="0" smtClean="0">
                <a:latin typeface="Century Gothic" panose="020B0502020202020204" pitchFamily="34" charset="0"/>
              </a:rPr>
              <a:t>2Q’13</a:t>
            </a:r>
            <a:endParaRPr lang="en-US" dirty="0" smtClean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eaLnBrk="0" hangingPunct="0">
              <a:spcAft>
                <a:spcPts val="200"/>
              </a:spcAft>
              <a:buSzPct val="150000"/>
              <a:buFontTx/>
              <a:buBlip>
                <a:blip r:embed="rId4"/>
              </a:buBlip>
            </a:pPr>
            <a:endParaRPr lang="en-US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eaLnBrk="0" hangingPunct="0">
              <a:spcAft>
                <a:spcPts val="200"/>
              </a:spcAft>
              <a:buSzPct val="150000"/>
            </a:pPr>
            <a:r>
              <a:rPr lang="en-US" sz="11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(Source: TwitterCounter, 12/16/13 vs. 10/18/13; </a:t>
            </a:r>
            <a:r>
              <a:rPr lang="en-US" sz="1100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Facebook </a:t>
            </a:r>
            <a:r>
              <a:rPr lang="en-US" sz="1100" dirty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Analytics, 12/15/13 vs. 10/18/13</a:t>
            </a:r>
            <a:r>
              <a:rPr lang="en-US" sz="1100" dirty="0" smtClean="0">
                <a:solidFill>
                  <a:prstClr val="black"/>
                </a:solidFill>
                <a:latin typeface="Century Gothic" panose="020B0502020202020204" pitchFamily="34" charset="0"/>
                <a:ea typeface="ＭＳ Ｐゴシック" charset="0"/>
              </a:rPr>
              <a:t>)</a:t>
            </a:r>
            <a:endParaRPr lang="en-US" sz="1100" dirty="0">
              <a:solidFill>
                <a:prstClr val="black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11" name="Picture 10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assets.sbnation.com/assets/2721635/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84" y="1596264"/>
            <a:ext cx="2787616" cy="53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6064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RYSE + BELLATOR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5379" y="1219200"/>
            <a:ext cx="8229600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4000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6201" y="1371600"/>
            <a:ext cx="7086601" cy="621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34950" indent="-234950"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Blip>
                <a:blip r:embed="rId3"/>
              </a:buBlip>
            </a:pP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integral components 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 identified as metrics for success:</a:t>
            </a: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Aft>
                <a:spcPts val="200"/>
              </a:spcAft>
              <a:buSzPct val="150000"/>
            </a:pP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 truly cobranded 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assets.</a:t>
            </a: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indent="-173038" eaLnBrk="0" hangingPunct="0">
              <a:spcAft>
                <a:spcPts val="200"/>
              </a:spcAft>
              <a:buSzPct val="150000"/>
            </a:pP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Seamlessly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 features and benefits that both </a:t>
            </a:r>
            <a:b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Ryse: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 of Rome and Bellator have to 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offer.</a:t>
            </a: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0" hangingPunct="0">
              <a:spcAft>
                <a:spcPts val="200"/>
              </a:spcAft>
              <a:buSzPct val="150000"/>
            </a:pP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Showcase the cinematic look and feel of the game in everything created.</a:t>
            </a:r>
          </a:p>
          <a:p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4000" dirty="0"/>
          </a:p>
          <a:p>
            <a:endParaRPr lang="en-US" dirty="0"/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14400" y="1219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9" name="Picture 18" descr="Eduardo-Dantas-1307_cutout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7651" y="3936099"/>
            <a:ext cx="1446349" cy="2895600"/>
          </a:xfrm>
          <a:prstGeom prst="rect">
            <a:avLst/>
          </a:prstGeom>
          <a:effectLst>
            <a:outerShdw blurRad="234950" dist="38100" dir="19500000" algn="tl" rotWithShape="0">
              <a:prstClr val="black">
                <a:alpha val="54000"/>
              </a:prstClr>
            </a:outerShdw>
          </a:effectLst>
        </p:spPr>
      </p:pic>
      <p:pic>
        <p:nvPicPr>
          <p:cNvPr id="12" name="Picture 11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1" y="1066800"/>
            <a:ext cx="8688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Spike and </a:t>
            </a:r>
            <a:r>
              <a:rPr lang="en-US" dirty="0" smtClean="0">
                <a:latin typeface="Century Gothic" panose="020B0502020202020204" pitchFamily="34" charset="0"/>
              </a:rPr>
              <a:t>Xbox’s </a:t>
            </a:r>
            <a:r>
              <a:rPr lang="en-US" b="1" i="1" dirty="0" err="1" smtClean="0">
                <a:latin typeface="Century Gothic" panose="020B0502020202020204" pitchFamily="34" charset="0"/>
              </a:rPr>
              <a:t>Ryse</a:t>
            </a:r>
            <a:r>
              <a:rPr lang="en-US" b="1" i="1" dirty="0" smtClean="0">
                <a:latin typeface="Century Gothic" panose="020B0502020202020204" pitchFamily="34" charset="0"/>
              </a:rPr>
              <a:t>: </a:t>
            </a:r>
            <a:r>
              <a:rPr lang="en-US" b="1" i="1" dirty="0" smtClean="0">
                <a:latin typeface="Century Gothic" panose="020B0502020202020204" pitchFamily="34" charset="0"/>
              </a:rPr>
              <a:t>Son of Rome </a:t>
            </a:r>
            <a:r>
              <a:rPr lang="en-US" dirty="0" smtClean="0">
                <a:latin typeface="Century Gothic" panose="020B0502020202020204" pitchFamily="34" charset="0"/>
              </a:rPr>
              <a:t>partnered together in a robust and custom program anchored in </a:t>
            </a:r>
            <a:r>
              <a:rPr lang="en-US" i="1" dirty="0" err="1" smtClean="0">
                <a:latin typeface="Century Gothic" panose="020B0502020202020204" pitchFamily="34" charset="0"/>
              </a:rPr>
              <a:t>Bellator</a:t>
            </a:r>
            <a:r>
              <a:rPr lang="en-US" dirty="0" smtClean="0">
                <a:latin typeface="Century Gothic" panose="020B0502020202020204" pitchFamily="34" charset="0"/>
              </a:rPr>
              <a:t>, paralleling the synergies </a:t>
            </a:r>
            <a:r>
              <a:rPr lang="en-US" dirty="0">
                <a:latin typeface="Century Gothic" panose="020B0502020202020204" pitchFamily="34" charset="0"/>
              </a:rPr>
              <a:t>with the game’s gladiator </a:t>
            </a:r>
            <a:r>
              <a:rPr lang="en-US" dirty="0" smtClean="0">
                <a:latin typeface="Century Gothic" panose="020B0502020202020204" pitchFamily="34" charset="0"/>
              </a:rPr>
              <a:t>thematic and </a:t>
            </a:r>
            <a:r>
              <a:rPr lang="en-US" i="1" dirty="0" err="1" smtClean="0">
                <a:latin typeface="Century Gothic" panose="020B0502020202020204" pitchFamily="34" charset="0"/>
              </a:rPr>
              <a:t>Bellator’s</a:t>
            </a:r>
            <a:r>
              <a:rPr lang="en-US" dirty="0" smtClean="0">
                <a:latin typeface="Century Gothic" panose="020B0502020202020204" pitchFamily="34" charset="0"/>
              </a:rPr>
              <a:t> gladiator roots.  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3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4305" y="1421322"/>
            <a:ext cx="5272095" cy="52820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1748135"/>
            <a:ext cx="4617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total social posts from the BellatorMMA Twitter and Spike TV Facebook and Twitter accounts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DIGITAL: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SOCIAL PROMOTION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14" name="Picture 13" descr="Twitter / BellatorMMA: Featherweight champ @PatCurranMMA ...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8" t="14166" r="33672" b="12153"/>
          <a:stretch/>
        </p:blipFill>
        <p:spPr>
          <a:xfrm>
            <a:off x="6248400" y="395525"/>
            <a:ext cx="2619452" cy="4367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(1) Spik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30139" r="64789" b="20116"/>
          <a:stretch/>
        </p:blipFill>
        <p:spPr>
          <a:xfrm>
            <a:off x="5473700" y="2805073"/>
            <a:ext cx="1966254" cy="2379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91959" y="1601427"/>
            <a:ext cx="9893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6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13</a:t>
            </a:r>
            <a:endParaRPr lang="en-US" dirty="0">
              <a:solidFill>
                <a:srgbClr val="3DAB1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827" y="2875746"/>
            <a:ext cx="5870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6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2</a:t>
            </a:r>
            <a:endParaRPr lang="en-US" dirty="0">
              <a:solidFill>
                <a:srgbClr val="3DAB1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7421" y="3968639"/>
            <a:ext cx="36856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6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#RyseSOR</a:t>
            </a:r>
            <a:endParaRPr lang="en-US" sz="5600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6346" y="4757585"/>
            <a:ext cx="4924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Use of branded hashtag in Spike promotional tweets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350247" y="2667000"/>
            <a:ext cx="2764553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2999" y="3810000"/>
            <a:ext cx="33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CUSTOM BRANDED HASHTAG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950" y="2743200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TALENT PROMOTION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5800" y="3072825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retweets </a:t>
            </a:r>
            <a:r>
              <a:rPr lang="en-US" sz="1600" dirty="0">
                <a:latin typeface="Century Gothic" panose="020B0502020202020204" pitchFamily="34" charset="0"/>
              </a:rPr>
              <a:t>from Pat Curran to his twitter </a:t>
            </a:r>
            <a:r>
              <a:rPr lang="en-US" sz="1600" dirty="0" smtClean="0">
                <a:latin typeface="Century Gothic" panose="020B0502020202020204" pitchFamily="34" charset="0"/>
              </a:rPr>
              <a:t>following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950" y="1371600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PULSE OF THE CONVERSATION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371600" y="3810000"/>
            <a:ext cx="2764553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71600" y="5542747"/>
            <a:ext cx="2764553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00" y="5675293"/>
            <a:ext cx="10182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6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#1</a:t>
            </a:r>
            <a:endParaRPr lang="en-US" dirty="0">
              <a:solidFill>
                <a:srgbClr val="3DAB1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6723" y="5542747"/>
            <a:ext cx="516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ATTACHED TO THE MOST TALKED ABOUT FIGHT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43000" y="5872372"/>
            <a:ext cx="4113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11/2 Chandler v. Alvarez was the most social program for the day in ALL TV with </a:t>
            </a:r>
            <a:r>
              <a:rPr lang="en-US" sz="1600" b="1" dirty="0" smtClean="0">
                <a:latin typeface="Century Gothic" panose="020B0502020202020204" pitchFamily="34" charset="0"/>
              </a:rPr>
              <a:t>24k</a:t>
            </a:r>
            <a:r>
              <a:rPr lang="en-US" sz="1600" dirty="0" smtClean="0">
                <a:latin typeface="Century Gothic" panose="020B0502020202020204" pitchFamily="34" charset="0"/>
              </a:rPr>
              <a:t> mentions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32" name="Picture 31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xplosion 1 33"/>
          <p:cNvSpPr/>
          <p:nvPr/>
        </p:nvSpPr>
        <p:spPr>
          <a:xfrm rot="21141920">
            <a:off x="6314250" y="4413455"/>
            <a:ext cx="2573645" cy="2258585"/>
          </a:xfrm>
          <a:prstGeom prst="irregularSeal1">
            <a:avLst/>
          </a:prstGeom>
          <a:solidFill>
            <a:srgbClr val="3DAB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  <a:cs typeface="Microsoft Sans Serif" panose="020B0604020202020204" pitchFamily="34" charset="0"/>
              </a:rPr>
              <a:t>Over 400M Earned Media Impressions!*</a:t>
            </a:r>
            <a:endParaRPr lang="en-US" sz="1400" b="1" dirty="0">
              <a:latin typeface="Century Gothic" panose="020B0502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5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013573"/>
            <a:ext cx="51443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RYSE TO THE TOP:</a:t>
            </a:r>
          </a:p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ON THE GROUND</a:t>
            </a:r>
            <a:endParaRPr lang="en-US" sz="4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92558"/>
            <a:ext cx="1739333" cy="7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94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9"/>
          <a:stretch/>
        </p:blipFill>
        <p:spPr bwMode="auto">
          <a:xfrm>
            <a:off x="5791200" y="152400"/>
            <a:ext cx="3352800" cy="67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9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0733" y="2362200"/>
            <a:ext cx="8238366" cy="32037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87" y="1143000"/>
            <a:ext cx="872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entury Gothic"/>
                <a:ea typeface="+mn-ea"/>
                <a:cs typeface="Gill Sans"/>
              </a:rPr>
              <a:t>Ryse on-site integration throughout Season 9 tournament coverage including: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9018" y="2054772"/>
            <a:ext cx="441344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auto" hangingPunct="0">
              <a:spcBef>
                <a:spcPts val="0"/>
              </a:spcBef>
              <a:spcAft>
                <a:spcPts val="1000"/>
              </a:spcAft>
              <a:buSzPct val="150000"/>
              <a:buFontTx/>
              <a:buBlip>
                <a:blip r:embed="rId3"/>
              </a:buBlip>
            </a:pPr>
            <a:r>
              <a:rPr lang="en-US" dirty="0" smtClean="0">
                <a:solidFill>
                  <a:srgbClr val="000000"/>
                </a:solidFill>
                <a:latin typeface="Century Gothic"/>
                <a:ea typeface="+mn-ea"/>
                <a:cs typeface="Gill Sans"/>
              </a:rPr>
              <a:t>Ryse branding on mat </a:t>
            </a:r>
            <a:r>
              <a:rPr lang="en-US" dirty="0">
                <a:solidFill>
                  <a:srgbClr val="000000"/>
                </a:solidFill>
                <a:latin typeface="Century Gothic"/>
                <a:ea typeface="+mn-ea"/>
                <a:cs typeface="Gill Sans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Century Gothic"/>
                <a:ea typeface="+mn-ea"/>
                <a:cs typeface="Gill Sans"/>
              </a:rPr>
              <a:t>ignage and cage </a:t>
            </a:r>
            <a:r>
              <a:rPr lang="en-US" dirty="0">
                <a:solidFill>
                  <a:srgbClr val="000000"/>
                </a:solidFill>
                <a:latin typeface="Century Gothic"/>
                <a:ea typeface="+mn-ea"/>
                <a:cs typeface="Gill Sans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Century Gothic"/>
                <a:ea typeface="+mn-ea"/>
                <a:cs typeface="Gill Sans"/>
              </a:rPr>
              <a:t>osts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1000"/>
              </a:spcAft>
              <a:buSzPct val="150000"/>
              <a:buFontTx/>
              <a:buBlip>
                <a:blip r:embed="rId3"/>
              </a:buBlip>
            </a:pPr>
            <a:r>
              <a:rPr lang="en-US" dirty="0" smtClean="0">
                <a:solidFill>
                  <a:srgbClr val="000000"/>
                </a:solidFill>
                <a:latin typeface="Century Gothic"/>
                <a:ea typeface="+mn-ea"/>
                <a:cs typeface="Gill Sans"/>
              </a:rPr>
              <a:t>Televised in-cage announcements driving fans online for more “Stories of the Ryse” content</a:t>
            </a:r>
            <a:endParaRPr lang="en-US" dirty="0">
              <a:solidFill>
                <a:srgbClr val="000000"/>
              </a:solidFill>
              <a:latin typeface="Century Gothic"/>
              <a:ea typeface="+mn-ea"/>
              <a:cs typeface="Gill Sans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1000"/>
              </a:spcAft>
              <a:buSzPct val="150000"/>
              <a:buFontTx/>
              <a:buBlip>
                <a:blip r:embed="rId3"/>
              </a:buBlip>
            </a:pPr>
            <a:r>
              <a:rPr lang="en-US" dirty="0" smtClean="0">
                <a:solidFill>
                  <a:srgbClr val="000000"/>
                </a:solidFill>
                <a:latin typeface="Century Gothic"/>
                <a:ea typeface="+mn-ea"/>
                <a:cs typeface="Gill Sans"/>
              </a:rPr>
              <a:t>In-arena commercials</a:t>
            </a:r>
          </a:p>
          <a:p>
            <a:pPr eaLnBrk="0" fontAlgn="auto" hangingPunct="0">
              <a:spcBef>
                <a:spcPts val="0"/>
              </a:spcBef>
              <a:spcAft>
                <a:spcPts val="1000"/>
              </a:spcAft>
              <a:buSzPct val="150000"/>
            </a:pPr>
            <a:r>
              <a:rPr lang="en-US" sz="1600" b="1" u="sng" dirty="0" smtClean="0">
                <a:solidFill>
                  <a:srgbClr val="000000"/>
                </a:solidFill>
                <a:latin typeface="Century Gothic"/>
                <a:cs typeface="Gill Sans"/>
              </a:rPr>
              <a:t>RECEIVED</a:t>
            </a:r>
            <a:r>
              <a:rPr lang="en-US" sz="1600" b="1" u="sng" dirty="0">
                <a:solidFill>
                  <a:srgbClr val="000000"/>
                </a:solidFill>
                <a:latin typeface="Century Gothic"/>
                <a:cs typeface="Gill Sans"/>
              </a:rPr>
              <a:t>:</a:t>
            </a:r>
          </a:p>
          <a:p>
            <a:pPr marL="1257300" lvl="2" indent="-342900" eaLnBrk="0" hangingPunct="0">
              <a:spcAft>
                <a:spcPts val="1000"/>
              </a:spcAft>
              <a:buSzPct val="150000"/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000000"/>
                </a:solidFill>
                <a:latin typeface="Century Gothic"/>
                <a:cs typeface="Gill Sans"/>
              </a:rPr>
              <a:t> 2x side mat logos and 2x vertical posts per fight</a:t>
            </a:r>
          </a:p>
          <a:p>
            <a:pPr marL="1257300" lvl="2" indent="-342900" eaLnBrk="0" hangingPunct="0">
              <a:spcAft>
                <a:spcPts val="1000"/>
              </a:spcAft>
              <a:buSzPct val="150000"/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000000"/>
                </a:solidFill>
                <a:latin typeface="Century Gothic"/>
                <a:cs typeface="Gill Sans"/>
              </a:rPr>
              <a:t>3x fight replay feature segments per fight</a:t>
            </a:r>
          </a:p>
          <a:p>
            <a:pPr marL="1257300" lvl="2" indent="-342900" eaLnBrk="0" hangingPunct="0">
              <a:spcAft>
                <a:spcPts val="1000"/>
              </a:spcAft>
              <a:buSzPct val="150000"/>
              <a:buFontTx/>
              <a:buBlip>
                <a:blip r:embed="rId3"/>
              </a:buBlip>
            </a:pPr>
            <a:r>
              <a:rPr lang="en-US" sz="1600" dirty="0">
                <a:solidFill>
                  <a:srgbClr val="000000"/>
                </a:solidFill>
                <a:latin typeface="Century Gothic"/>
                <a:cs typeface="Gill Sans"/>
              </a:rPr>
              <a:t>1x in-ring announcement per </a:t>
            </a:r>
            <a:r>
              <a:rPr lang="en-US" sz="1600" dirty="0" smtClean="0">
                <a:solidFill>
                  <a:srgbClr val="000000"/>
                </a:solidFill>
                <a:latin typeface="Century Gothic"/>
                <a:cs typeface="Gill Sans"/>
              </a:rPr>
              <a:t>flight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ON THE GROUND: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ON SITE/IN ARENA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79" y="1860400"/>
            <a:ext cx="3901442" cy="2261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143008" y="2009833"/>
            <a:ext cx="838200" cy="1601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G:\Pitch\Team Keszkowski\Wrap Report\Microsoft 2013-2014\Photos\Pressconference_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37623"/>
            <a:ext cx="3352800" cy="2130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477000" y="4343400"/>
            <a:ext cx="1387571" cy="780088"/>
            <a:chOff x="2327404" y="4565546"/>
            <a:chExt cx="1387571" cy="780088"/>
          </a:xfrm>
        </p:grpSpPr>
        <p:sp>
          <p:nvSpPr>
            <p:cNvPr id="12" name="Rectangle 11"/>
            <p:cNvSpPr/>
            <p:nvPr/>
          </p:nvSpPr>
          <p:spPr>
            <a:xfrm>
              <a:off x="3219675" y="5107072"/>
              <a:ext cx="495300" cy="23856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27404" y="4565546"/>
              <a:ext cx="495300" cy="23856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24375" y="4804108"/>
              <a:ext cx="495300" cy="23856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5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ON THE GROUND: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ATHLETE SPONSORSHIP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7" y="2320789"/>
            <a:ext cx="3734304" cy="24798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G:\Pitch\Team Keszkowski\Wrap Report\Microsoft 2013-2014\Photos\Mat_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22" y="3933840"/>
            <a:ext cx="3769943" cy="25267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1504478"/>
            <a:ext cx="9296400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200"/>
              </a:spcAft>
              <a:buSzPct val="150000"/>
              <a:buBlip>
                <a:blip r:embed="rId4"/>
              </a:buBlip>
            </a:pPr>
            <a:r>
              <a:rPr lang="en-US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Ryse also sponsored fighter shorts for Pat Curran and Michael Chandler for the 11/2 fight</a:t>
            </a:r>
          </a:p>
          <a:p>
            <a:pPr eaLnBrk="0" hangingPunct="0">
              <a:spcBef>
                <a:spcPts val="0"/>
              </a:spcBef>
              <a:spcAft>
                <a:spcPts val="200"/>
              </a:spcAft>
              <a:buSzPct val="150000"/>
            </a:pPr>
            <a:endParaRPr lang="en-US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60455" y="2133600"/>
            <a:ext cx="5207593" cy="2221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200"/>
              </a:spcAft>
              <a:buSzPct val="150000"/>
            </a:pPr>
            <a:endParaRPr lang="en-US" sz="16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Aft>
                <a:spcPts val="200"/>
              </a:spcAft>
              <a:buSzPct val="150000"/>
              <a:buBlip>
                <a:blip r:embed="rId4"/>
              </a:buBlip>
            </a:pP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M18-49 rating for entire telecast: .</a:t>
            </a:r>
            <a:r>
              <a:rPr lang="en-US" sz="16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639</a:t>
            </a:r>
          </a:p>
          <a:p>
            <a:pPr eaLnBrk="0" hangingPunct="0">
              <a:spcAft>
                <a:spcPts val="200"/>
              </a:spcAft>
              <a:buSzPct val="150000"/>
              <a:buBlip>
                <a:blip r:embed="rId4"/>
              </a:buBlip>
            </a:pP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M18-49 rating during Curran vs. Straus fight: </a:t>
            </a:r>
            <a:r>
              <a:rPr lang="en-US" sz="16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.667 </a:t>
            </a: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6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+4% </a:t>
            </a: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vs. full telecast)</a:t>
            </a:r>
          </a:p>
          <a:p>
            <a:pPr eaLnBrk="0" hangingPunct="0">
              <a:spcAft>
                <a:spcPts val="200"/>
              </a:spcAft>
              <a:buSzPct val="150000"/>
              <a:buBlip>
                <a:blip r:embed="rId4"/>
              </a:buBlip>
            </a:pP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M18-49 rating during Chandler vs. Alvarez fight: </a:t>
            </a:r>
            <a:r>
              <a:rPr lang="en-US" sz="16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.890</a:t>
            </a: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(+</a:t>
            </a:r>
            <a:r>
              <a:rPr lang="en-US" sz="16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39% </a:t>
            </a: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vs. full telecast)</a:t>
            </a:r>
          </a:p>
          <a:p>
            <a:pPr eaLnBrk="0" hangingPunct="0">
              <a:spcAft>
                <a:spcPts val="200"/>
              </a:spcAft>
              <a:buSzPct val="150000"/>
            </a:pPr>
            <a:endParaRPr lang="en-US" sz="16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Aft>
                <a:spcPts val="200"/>
              </a:spcAft>
              <a:buSzPct val="150000"/>
            </a:pPr>
            <a:endParaRPr lang="en-US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3776" y="4971066"/>
            <a:ext cx="4182023" cy="1728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200"/>
              </a:spcAft>
              <a:buSzPct val="150000"/>
            </a:pPr>
            <a:endParaRPr lang="en-US" sz="16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Aft>
                <a:spcPts val="200"/>
              </a:spcAft>
              <a:buSzPct val="150000"/>
              <a:buBlip>
                <a:blip r:embed="rId4"/>
              </a:buBlip>
            </a:pPr>
            <a:r>
              <a:rPr lang="en-US" sz="16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u="sng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Curran on-air trunk exposure time</a:t>
            </a: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eaLnBrk="0" hangingPunct="0">
              <a:spcAft>
                <a:spcPts val="200"/>
              </a:spcAft>
              <a:buSzPct val="150000"/>
            </a:pP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36 minutes</a:t>
            </a:r>
          </a:p>
          <a:p>
            <a:pPr eaLnBrk="0" hangingPunct="0">
              <a:spcAft>
                <a:spcPts val="200"/>
              </a:spcAft>
              <a:buSzPct val="150000"/>
              <a:buBlip>
                <a:blip r:embed="rId4"/>
              </a:buBlip>
            </a:pPr>
            <a:r>
              <a:rPr lang="en-US" sz="16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u="sng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Chandler on-air trunk exposure time:       </a:t>
            </a:r>
          </a:p>
          <a:p>
            <a:pPr eaLnBrk="0" hangingPunct="0">
              <a:spcAft>
                <a:spcPts val="200"/>
              </a:spcAft>
              <a:buSzPct val="150000"/>
            </a:pPr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34 minutes</a:t>
            </a:r>
          </a:p>
          <a:p>
            <a:pPr eaLnBrk="0" hangingPunct="0">
              <a:spcBef>
                <a:spcPts val="0"/>
              </a:spcBef>
              <a:spcAft>
                <a:spcPts val="200"/>
              </a:spcAft>
              <a:buSzPct val="150000"/>
            </a:pPr>
            <a:endParaRPr lang="en-US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904" y="55626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APPENDIX</a:t>
            </a:r>
            <a:endParaRPr lang="en-US" sz="4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92558"/>
            <a:ext cx="1739333" cy="7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94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9"/>
          <a:stretch/>
        </p:blipFill>
        <p:spPr bwMode="auto">
          <a:xfrm>
            <a:off x="5791200" y="152400"/>
            <a:ext cx="3352800" cy="67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Category Exclusive Sponsorship of Bellator MMA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App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3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31888"/>
            <a:ext cx="57150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49438"/>
            <a:ext cx="2411413" cy="45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47675" y="144593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Logo Integration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within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"Live Fight" Feature of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Bellator App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on Mobile &amp; Tablet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3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8350" y="1131888"/>
            <a:ext cx="5715000" cy="4789487"/>
            <a:chOff x="768350" y="1131888"/>
            <a:chExt cx="5715000" cy="478948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50" y="1131888"/>
              <a:ext cx="5715000" cy="4789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115207" y="2071959"/>
              <a:ext cx="2895600" cy="137477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91200" y="1849438"/>
            <a:ext cx="2411413" cy="4551362"/>
            <a:chOff x="5791200" y="1849438"/>
            <a:chExt cx="2411413" cy="455136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849438"/>
              <a:ext cx="2411413" cy="4551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096000" y="4688603"/>
              <a:ext cx="1819932" cy="68738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02574" y="1418991"/>
            <a:ext cx="2088626" cy="3941997"/>
            <a:chOff x="2244725" y="941388"/>
            <a:chExt cx="2088626" cy="3941997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725" y="941388"/>
              <a:ext cx="2088626" cy="3941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450838" y="1928903"/>
              <a:ext cx="1676400" cy="37614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14986" y="1418991"/>
            <a:ext cx="2040368" cy="3851515"/>
            <a:chOff x="-42863" y="941388"/>
            <a:chExt cx="2040368" cy="385151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3" y="941388"/>
              <a:ext cx="2040368" cy="385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9121" y="1788454"/>
              <a:ext cx="1676400" cy="37614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7200" y="240645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Custom Mobile Co-Brands Driving to Bellator App Across VMN Entertainment Group Mobile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5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1447800"/>
            <a:ext cx="205997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791200" y="2971800"/>
            <a:ext cx="868626" cy="930456"/>
          </a:xfrm>
          <a:prstGeom prst="rightArrow">
            <a:avLst/>
          </a:prstGeom>
          <a:solidFill>
            <a:srgbClr val="3D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DAB1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89724" y="2763603"/>
            <a:ext cx="2088626" cy="3941997"/>
            <a:chOff x="1031875" y="2286000"/>
            <a:chExt cx="2088626" cy="3941997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875" y="2286000"/>
              <a:ext cx="2088626" cy="3941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219200" y="3437028"/>
              <a:ext cx="1676400" cy="37614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Picture 21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Social Promotion: Promotion of Bellator App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Driving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to Live Fight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Section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143000"/>
            <a:ext cx="3581434" cy="22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3270"/>
            <a:ext cx="3471016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807722"/>
            <a:ext cx="3425868" cy="217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82322"/>
            <a:ext cx="4267200" cy="24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03" y="1897179"/>
            <a:ext cx="3179793" cy="412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Social Promotion: Promotion of Bellator App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Driving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to Live Fight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Section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5" y="3807473"/>
            <a:ext cx="3574330" cy="228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1587"/>
            <a:ext cx="403871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226" y="1143000"/>
            <a:ext cx="2770277" cy="368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3687882" cy="196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44" y="2095978"/>
            <a:ext cx="2599956" cy="33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60648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RYSE TO THE TOP PARTNERSHIP</a:t>
            </a:r>
            <a:endParaRPr lang="en-US" sz="42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5379" y="1219200"/>
            <a:ext cx="8229600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4000" dirty="0" smtClean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32" y="838200"/>
            <a:ext cx="8536632" cy="1754326"/>
          </a:xfrm>
          <a:prstGeom prst="rect">
            <a:avLst/>
          </a:prstGeom>
          <a:solidFill>
            <a:schemeClr val="bg1">
              <a:alpha val="65098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Microsoft </a:t>
            </a:r>
            <a:r>
              <a:rPr lang="en-US" dirty="0">
                <a:latin typeface="Century Gothic" pitchFamily="34" charset="0"/>
              </a:rPr>
              <a:t>and Spike </a:t>
            </a:r>
            <a:r>
              <a:rPr lang="en-US" dirty="0" smtClean="0">
                <a:latin typeface="Century Gothic" pitchFamily="34" charset="0"/>
              </a:rPr>
              <a:t>produced </a:t>
            </a:r>
            <a:r>
              <a:rPr lang="en-US" dirty="0">
                <a:latin typeface="Century Gothic" pitchFamily="34" charset="0"/>
              </a:rPr>
              <a:t>a vignette </a:t>
            </a:r>
            <a:r>
              <a:rPr lang="en-US" dirty="0" smtClean="0">
                <a:latin typeface="Century Gothic" pitchFamily="34" charset="0"/>
              </a:rPr>
              <a:t>series that seamlessly aligned </a:t>
            </a:r>
            <a:r>
              <a:rPr lang="en-US" dirty="0">
                <a:latin typeface="Century Gothic" pitchFamily="34" charset="0"/>
              </a:rPr>
              <a:t>the Bellator and </a:t>
            </a:r>
            <a:r>
              <a:rPr lang="en-US" b="1" dirty="0" smtClean="0">
                <a:latin typeface="Century Gothic" pitchFamily="34" charset="0"/>
              </a:rPr>
              <a:t>RSOR</a:t>
            </a:r>
            <a:r>
              <a:rPr lang="en-US" dirty="0" smtClean="0">
                <a:latin typeface="Century Gothic" pitchFamily="34" charset="0"/>
              </a:rPr>
              <a:t> properties </a:t>
            </a:r>
            <a:r>
              <a:rPr lang="en-US" dirty="0">
                <a:latin typeface="Century Gothic" pitchFamily="34" charset="0"/>
              </a:rPr>
              <a:t>by highlighting immersive gameplay with background and key messaging points. These compelling vignettes </a:t>
            </a:r>
            <a:r>
              <a:rPr lang="en-US" dirty="0" smtClean="0">
                <a:latin typeface="Century Gothic" pitchFamily="34" charset="0"/>
              </a:rPr>
              <a:t>focused on </a:t>
            </a:r>
            <a:r>
              <a:rPr lang="en-US" dirty="0">
                <a:latin typeface="Century Gothic" pitchFamily="34" charset="0"/>
              </a:rPr>
              <a:t>the advent of Marius in Ryse, as it perfectly </a:t>
            </a:r>
            <a:r>
              <a:rPr lang="en-US" dirty="0" smtClean="0">
                <a:latin typeface="Century Gothic" pitchFamily="34" charset="0"/>
              </a:rPr>
              <a:t>mirrored </a:t>
            </a:r>
            <a:r>
              <a:rPr lang="en-US" dirty="0">
                <a:latin typeface="Century Gothic" pitchFamily="34" charset="0"/>
              </a:rPr>
              <a:t>the stories of Bellator MMA athletes battling to the top, and also </a:t>
            </a:r>
            <a:r>
              <a:rPr lang="en-US" dirty="0" smtClean="0">
                <a:latin typeface="Century Gothic" pitchFamily="34" charset="0"/>
              </a:rPr>
              <a:t>reflected </a:t>
            </a:r>
            <a:r>
              <a:rPr lang="en-US" dirty="0">
                <a:latin typeface="Century Gothic" pitchFamily="34" charset="0"/>
              </a:rPr>
              <a:t>the cinematic and epic visual quality of the </a:t>
            </a:r>
            <a:r>
              <a:rPr lang="en-US" dirty="0" smtClean="0">
                <a:latin typeface="Century Gothic" pitchFamily="34" charset="0"/>
              </a:rPr>
              <a:t>game:</a:t>
            </a:r>
          </a:p>
        </p:txBody>
      </p:sp>
      <p:pic>
        <p:nvPicPr>
          <p:cNvPr id="16" name="Picture 15" descr="helmet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6956">
            <a:off x="148761" y="3402302"/>
            <a:ext cx="2256018" cy="32769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2532946" y="2569872"/>
            <a:ext cx="6477000" cy="4278094"/>
          </a:xfrm>
          <a:prstGeom prst="rect">
            <a:avLst/>
          </a:prstGeom>
          <a:solidFill>
            <a:schemeClr val="bg1">
              <a:alpha val="65098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Century Gothic" pitchFamily="34" charset="0"/>
              </a:rPr>
              <a:t>CUSTOM CONTENT: </a:t>
            </a:r>
            <a:r>
              <a:rPr lang="en-US" sz="1700" dirty="0" smtClean="0">
                <a:latin typeface="Century Gothic" pitchFamily="34" charset="0"/>
              </a:rPr>
              <a:t>6x custom vignette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 smtClean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Century Gothic" pitchFamily="34" charset="0"/>
              </a:rPr>
              <a:t>ON AIR: </a:t>
            </a:r>
            <a:r>
              <a:rPr lang="en-US" sz="1700" dirty="0" smtClean="0">
                <a:latin typeface="Century Gothic" pitchFamily="34" charset="0"/>
              </a:rPr>
              <a:t>custom content taking over pods within Bellator, Fight Replay ownership, custom cobrands, promos and tune ins</a:t>
            </a:r>
            <a:endParaRPr lang="en-US" sz="1700" dirty="0">
              <a:latin typeface="Century Gothic" pitchFamily="34" charset="0"/>
            </a:endParaRPr>
          </a:p>
          <a:p>
            <a:endParaRPr lang="en-US" sz="1700" b="1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Century Gothic" pitchFamily="34" charset="0"/>
              </a:rPr>
              <a:t>DIGITAL/SOCIAL: </a:t>
            </a:r>
            <a:r>
              <a:rPr lang="en-US" sz="1700" dirty="0" smtClean="0">
                <a:latin typeface="Century Gothic" pitchFamily="34" charset="0"/>
              </a:rPr>
              <a:t>custom content housed on dedicated page, with social and digital promotion to the 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Century Gothic" pitchFamily="34" charset="0"/>
              </a:rPr>
              <a:t>BELLATOR APP: </a:t>
            </a:r>
            <a:r>
              <a:rPr lang="en-US" sz="1700" dirty="0" smtClean="0">
                <a:latin typeface="Century Gothic" pitchFamily="34" charset="0"/>
              </a:rPr>
              <a:t>exclusive</a:t>
            </a:r>
            <a:r>
              <a:rPr lang="en-US" sz="1700" b="1" dirty="0" smtClean="0">
                <a:latin typeface="Century Gothic" pitchFamily="34" charset="0"/>
              </a:rPr>
              <a:t> </a:t>
            </a:r>
            <a:r>
              <a:rPr lang="en-US" sz="1700" dirty="0" smtClean="0">
                <a:latin typeface="Century Gothic" pitchFamily="34" charset="0"/>
              </a:rPr>
              <a:t>sponsorship of live fight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Century Gothic" pitchFamily="34" charset="0"/>
              </a:rPr>
              <a:t>ON THE GROUND: </a:t>
            </a:r>
            <a:r>
              <a:rPr lang="en-US" sz="1700" dirty="0" smtClean="0">
                <a:latin typeface="Century Gothic" pitchFamily="34" charset="0"/>
              </a:rPr>
              <a:t>mat signage, cage post, in arena announcements, weigh ins, and press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smtClean="0">
                <a:latin typeface="Century Gothic" pitchFamily="34" charset="0"/>
              </a:rPr>
              <a:t>ATHLETE SPONSORSHIP</a:t>
            </a:r>
          </a:p>
        </p:txBody>
      </p:sp>
      <p:pic>
        <p:nvPicPr>
          <p:cNvPr id="12" name="Picture 11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0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04825" y="44798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Playlist of custom Stories of Ryse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Videos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3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4"/>
          <a:stretch/>
        </p:blipFill>
        <p:spPr bwMode="auto">
          <a:xfrm>
            <a:off x="838200" y="1405277"/>
            <a:ext cx="657499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Added Value 728x90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Banner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Fixed to Custom Playlist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75097" y="1255923"/>
            <a:ext cx="4936655" cy="4895850"/>
            <a:chOff x="2075097" y="1255923"/>
            <a:chExt cx="4936655" cy="489585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5" b="43558"/>
            <a:stretch/>
          </p:blipFill>
          <p:spPr bwMode="auto">
            <a:xfrm>
              <a:off x="2075097" y="1255923"/>
              <a:ext cx="4936655" cy="489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133724" y="1559253"/>
              <a:ext cx="2819400" cy="42194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609600" y="792163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66725" y="265359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Added Value 300x250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Banner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Fixed to Custom Playlist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75097" y="1255923"/>
            <a:ext cx="4936655" cy="4895850"/>
            <a:chOff x="2075097" y="1255923"/>
            <a:chExt cx="4936655" cy="48958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5" b="43558"/>
            <a:stretch/>
          </p:blipFill>
          <p:spPr bwMode="auto">
            <a:xfrm>
              <a:off x="2075097" y="1255923"/>
              <a:ext cx="4936655" cy="489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257800" y="5029200"/>
              <a:ext cx="1143000" cy="9144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Custom Intro Slate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Fixed to Custom Playlist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75097" y="1255923"/>
            <a:ext cx="4936655" cy="4895850"/>
            <a:chOff x="2075097" y="1255923"/>
            <a:chExt cx="4936655" cy="48958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5" b="43558"/>
            <a:stretch/>
          </p:blipFill>
          <p:spPr bwMode="auto">
            <a:xfrm>
              <a:off x="2075097" y="1255923"/>
              <a:ext cx="4936655" cy="489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276600" y="3048000"/>
              <a:ext cx="2667000" cy="16002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Custom Co-Branded 728x90 Driving to Custom Playlist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95800" y="1520088"/>
            <a:ext cx="4419600" cy="3214412"/>
            <a:chOff x="4495800" y="1520088"/>
            <a:chExt cx="4419600" cy="321441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520088"/>
              <a:ext cx="4419600" cy="321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372100" y="1795325"/>
              <a:ext cx="2667000" cy="41906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00" y="2214389"/>
            <a:ext cx="4267200" cy="3103570"/>
            <a:chOff x="2286000" y="2214389"/>
            <a:chExt cx="4267200" cy="310357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2214389"/>
              <a:ext cx="4267200" cy="310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429000" y="2690176"/>
              <a:ext cx="2743200" cy="48066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" y="3220110"/>
            <a:ext cx="4267200" cy="3103570"/>
            <a:chOff x="152400" y="3220110"/>
            <a:chExt cx="4267200" cy="310357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220110"/>
              <a:ext cx="4267200" cy="310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43428" y="3475227"/>
              <a:ext cx="2743200" cy="48066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Custom Co-Branded 300x250 Driving to Custom Playlist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76800" y="3352798"/>
            <a:ext cx="4044727" cy="2941763"/>
            <a:chOff x="4876800" y="3352798"/>
            <a:chExt cx="4044727" cy="294176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352798"/>
              <a:ext cx="4044727" cy="294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366000" y="4038600"/>
              <a:ext cx="1151868" cy="96802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4873" y="3352799"/>
            <a:ext cx="4044727" cy="2941763"/>
            <a:chOff x="374873" y="3352799"/>
            <a:chExt cx="4044727" cy="294176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73" y="3352799"/>
              <a:ext cx="4044727" cy="294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895600" y="4522613"/>
              <a:ext cx="1151868" cy="96802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97236" y="1231395"/>
            <a:ext cx="4044727" cy="2941763"/>
            <a:chOff x="2397236" y="1231395"/>
            <a:chExt cx="4044727" cy="294176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236" y="1231395"/>
              <a:ext cx="4044727" cy="294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934857" y="2003774"/>
              <a:ext cx="1151868" cy="96802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5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155675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Custom Daily Four Button on Spike.com Homepage Driving to Custom Playlist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17578" y="1219200"/>
            <a:ext cx="4356443" cy="5074475"/>
            <a:chOff x="2317578" y="1219200"/>
            <a:chExt cx="4356443" cy="507447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8" b="58425"/>
            <a:stretch/>
          </p:blipFill>
          <p:spPr bwMode="auto">
            <a:xfrm>
              <a:off x="2317578" y="1219200"/>
              <a:ext cx="4356443" cy="507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331231" y="4724400"/>
              <a:ext cx="631169" cy="6858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Social Promotion of Custom Ryse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Content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3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799513" cy="280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32" y="1226767"/>
            <a:ext cx="3351063" cy="19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56" y="1879803"/>
            <a:ext cx="318608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Custom Intro Slate Across Sponsored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Mobile/Tablet Content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3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5791200" cy="48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2424113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7157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300x50 Mobile Banner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Fixed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to Bellator MMA App "Live Fight" Feature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52787" y="1447800"/>
            <a:ext cx="2271713" cy="4289425"/>
            <a:chOff x="5562600" y="1863725"/>
            <a:chExt cx="2271713" cy="428942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63725"/>
              <a:ext cx="2271713" cy="428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943600" y="5181600"/>
              <a:ext cx="1676400" cy="37623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013573"/>
            <a:ext cx="59346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RYSE TO THE TOP:</a:t>
            </a:r>
          </a:p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CUSTOM VIGNETTES</a:t>
            </a:r>
            <a:endParaRPr lang="en-US" sz="4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92558"/>
            <a:ext cx="1739333" cy="7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94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9"/>
          <a:stretch/>
        </p:blipFill>
        <p:spPr bwMode="auto">
          <a:xfrm>
            <a:off x="5791200" y="152400"/>
            <a:ext cx="3352800" cy="67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1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1024x66 Tablet Banner Fixed to Bellator MMA App "Live Fight" Feature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3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60098" y="1304925"/>
            <a:ext cx="5791200" cy="4854575"/>
            <a:chOff x="609600" y="1295400"/>
            <a:chExt cx="5791200" cy="4854575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295400"/>
              <a:ext cx="5791200" cy="485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066800" y="4572000"/>
              <a:ext cx="4876800" cy="492919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Gametrailers.com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Homepage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Roadblock – 10/28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"/>
          <a:stretch/>
        </p:blipFill>
        <p:spPr bwMode="auto">
          <a:xfrm>
            <a:off x="304800" y="1219200"/>
            <a:ext cx="514046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"/>
          <a:stretch/>
        </p:blipFill>
        <p:spPr bwMode="auto">
          <a:xfrm>
            <a:off x="3873062" y="2882529"/>
            <a:ext cx="4889938" cy="348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Spike.com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Homepage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Roadblock – 10/28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3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/>
          <a:stretch/>
        </p:blipFill>
        <p:spPr bwMode="auto">
          <a:xfrm>
            <a:off x="3581400" y="1350539"/>
            <a:ext cx="5016602" cy="357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"/>
          <a:stretch/>
        </p:blipFill>
        <p:spPr bwMode="auto">
          <a:xfrm>
            <a:off x="317399" y="2638096"/>
            <a:ext cx="5016602" cy="358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Gametrailers.com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Homepage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Roadblock – 11/22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5020332" y="2214389"/>
            <a:ext cx="4785733" cy="24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 eaLnBrk="0" hangingPunct="0">
              <a:lnSpc>
                <a:spcPts val="3600"/>
              </a:lnSpc>
              <a:buSzPct val="150000"/>
              <a:buFontTx/>
              <a:buBlip>
                <a:blip r:embed="rId3"/>
              </a:buBlip>
            </a:pPr>
            <a:endParaRPr lang="en-US" dirty="0" smtClean="0">
              <a:solidFill>
                <a:srgbClr val="000000"/>
              </a:solidFill>
              <a:latin typeface="Century Gothic"/>
              <a:ea typeface="ＭＳ Ｐゴシック" charset="0"/>
              <a:cs typeface="Gill San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00" y="1219200"/>
            <a:ext cx="564827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5257800" cy="368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4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Spike.com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Homepage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Roadblock – 11/22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96" y="1295400"/>
            <a:ext cx="5337804" cy="374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8" y="2514600"/>
            <a:ext cx="5227372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Video Pre-Roll Targeted to Spike &amp; Bellator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Content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9006" y="1371600"/>
            <a:ext cx="7113588" cy="5028392"/>
            <a:chOff x="939006" y="1371600"/>
            <a:chExt cx="7113588" cy="50283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06" y="1371600"/>
              <a:ext cx="7113588" cy="5028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676400" y="3657600"/>
              <a:ext cx="3886200" cy="22098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58818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300x50 Mobile Banner Targeted to Spike &amp; Bellator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Content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41650" y="1143000"/>
            <a:ext cx="2908300" cy="5489575"/>
            <a:chOff x="3041650" y="1143000"/>
            <a:chExt cx="2908300" cy="548957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650" y="1143000"/>
              <a:ext cx="2908300" cy="548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263900" y="2817359"/>
              <a:ext cx="2480128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445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300x50 Mobile Banner Targeted to Spike &amp; Bellator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Content – New Creative As of 11.11.13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86906" y="1371600"/>
            <a:ext cx="2617788" cy="4941888"/>
            <a:chOff x="3186906" y="1371600"/>
            <a:chExt cx="2617788" cy="494188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906" y="1371600"/>
              <a:ext cx="2617788" cy="4941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263900" y="2817359"/>
              <a:ext cx="2480128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pic>
        <p:nvPicPr>
          <p:cNvPr id="8" name="Picture 7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471625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728x90 Tablet Banner Targeted to Spike &amp; Bellator Content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8000" y="1214437"/>
            <a:ext cx="4038600" cy="4813300"/>
            <a:chOff x="508000" y="1214437"/>
            <a:chExt cx="4038600" cy="48133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00" y="1214437"/>
              <a:ext cx="4038600" cy="481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295400" y="3124200"/>
              <a:ext cx="2895600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94200" y="1219200"/>
            <a:ext cx="4038600" cy="4819650"/>
            <a:chOff x="4394200" y="1219200"/>
            <a:chExt cx="4038600" cy="481965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200" y="1219200"/>
              <a:ext cx="4038600" cy="481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341257" y="2253342"/>
              <a:ext cx="2460172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pic>
        <p:nvPicPr>
          <p:cNvPr id="10" name="Picture 9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8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37577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728x90 Tablet Banner Targeted to Spike &amp; Bellator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Content – New Creative as of 11.11.13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40706" y="1447800"/>
            <a:ext cx="5462588" cy="4578350"/>
            <a:chOff x="1840706" y="1139825"/>
            <a:chExt cx="5462588" cy="457835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706" y="1139825"/>
              <a:ext cx="5462588" cy="457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881084" y="2406421"/>
              <a:ext cx="3443515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CUSTOM VIGNETTE SERIES: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RYSE TO THE TOP CREATIVE EXECUTIONS (x6)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1273" y="2265402"/>
            <a:ext cx="15552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VIGNETTE 3: </a:t>
            </a:r>
          </a:p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BRETT COOPER</a:t>
            </a:r>
            <a:endParaRPr lang="en-US" sz="15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1839" y="4343400"/>
            <a:ext cx="15616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VIGNETTE 4: </a:t>
            </a:r>
          </a:p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BRIAN ROGERS</a:t>
            </a:r>
            <a:endParaRPr lang="en-US" sz="1500" b="1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24143" y="2249373"/>
            <a:ext cx="1939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VIGNETTE 2: </a:t>
            </a:r>
          </a:p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EMANUEL NEWTON</a:t>
            </a:r>
            <a:endParaRPr lang="en-US" sz="15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878" y="2233503"/>
            <a:ext cx="13789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VIGNETTE 1: </a:t>
            </a:r>
          </a:p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PAT CURRAN</a:t>
            </a:r>
            <a:endParaRPr lang="en-US" sz="1500" b="1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1368" y="4370947"/>
            <a:ext cx="16674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VIGNETTE 6: </a:t>
            </a:r>
          </a:p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COMPILATION 2</a:t>
            </a:r>
            <a:endParaRPr lang="en-US" sz="1500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6599" y="4386817"/>
            <a:ext cx="16674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VIGNETTE 5: </a:t>
            </a:r>
          </a:p>
          <a:p>
            <a:pPr algn="ctr"/>
            <a:r>
              <a:rPr lang="en-US" sz="1500" b="1" dirty="0" smtClean="0">
                <a:latin typeface="Century Gothic" panose="020B0502020202020204" pitchFamily="34" charset="0"/>
              </a:rPr>
              <a:t>COMPILATION 1</a:t>
            </a:r>
            <a:endParaRPr lang="en-US" sz="1500" b="1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26055"/>
            <a:ext cx="2267591" cy="159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73" y="2726055"/>
            <a:ext cx="2286000" cy="161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7" y="4881426"/>
            <a:ext cx="2250128" cy="16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66" y="4883168"/>
            <a:ext cx="2299247" cy="163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00" y="2754456"/>
            <a:ext cx="2252313" cy="158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34" y="4899751"/>
            <a:ext cx="2286000" cy="163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12357" y="1289273"/>
            <a:ext cx="9003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Century Gothic" panose="020B0502020202020204" pitchFamily="34" charset="0"/>
              </a:rPr>
              <a:t>MICROSOFT AND </a:t>
            </a:r>
            <a:r>
              <a:rPr lang="en-US" b="1" dirty="0" err="1" smtClean="0">
                <a:latin typeface="Century Gothic" panose="020B0502020202020204" pitchFamily="34" charset="0"/>
              </a:rPr>
              <a:t>BELLATOR</a:t>
            </a:r>
            <a:r>
              <a:rPr lang="en-US" b="1" dirty="0" smtClean="0">
                <a:latin typeface="Century Gothic" panose="020B0502020202020204" pitchFamily="34" charset="0"/>
              </a:rPr>
              <a:t> EXECUTED AN UNPRECEDENTED CUSTOM MULTIPLATFORM PROGRAM, BLENDING TOGETHER MICROSOFT SON RYSE OF ROME AND </a:t>
            </a:r>
            <a:r>
              <a:rPr lang="en-US" b="1" dirty="0" err="1" smtClean="0">
                <a:latin typeface="Century Gothic" panose="020B0502020202020204" pitchFamily="34" charset="0"/>
              </a:rPr>
              <a:t>BELLATOR</a:t>
            </a:r>
            <a:r>
              <a:rPr lang="en-US" b="1" dirty="0" smtClean="0">
                <a:latin typeface="Century Gothic" panose="020B0502020202020204" pitchFamily="34" charset="0"/>
              </a:rPr>
              <a:t> FIGHTERS IN 6X :90 SECOND CUSTOM CONTENT VIGNETTES </a:t>
            </a:r>
            <a:endParaRPr lang="en-US" sz="13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Mobile Video Pre-Roll Targeted to Ent, GT App, Spike &amp; Bellator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Content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186046"/>
            <a:ext cx="2563812" cy="484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02623"/>
            <a:ext cx="2548572" cy="48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9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Added Value 728x90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Banner Targeted to Spike &amp; Bellator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Content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54931" y="1371601"/>
            <a:ext cx="6129338" cy="5027738"/>
            <a:chOff x="1354931" y="1371601"/>
            <a:chExt cx="6129338" cy="502773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931" y="1371601"/>
              <a:ext cx="6129338" cy="502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133600" y="1981200"/>
              <a:ext cx="4572000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Added Value 300x250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Banner Targeted to Spike &amp; Bellator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Content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6143" y="1524000"/>
            <a:ext cx="7046913" cy="4500635"/>
            <a:chOff x="896143" y="1524000"/>
            <a:chExt cx="7046913" cy="450063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143" y="1524000"/>
              <a:ext cx="7046913" cy="4500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181600" y="3799716"/>
              <a:ext cx="1905000" cy="168668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Video Pre-Roll Across the Viacom Media Networks Entertainment Group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0" y="1371600"/>
            <a:ext cx="4109536" cy="2961913"/>
            <a:chOff x="457200" y="1371600"/>
            <a:chExt cx="4109536" cy="296191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71600"/>
              <a:ext cx="4109536" cy="2961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219200" y="2698488"/>
              <a:ext cx="2590800" cy="141631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24400" y="1371600"/>
            <a:ext cx="4222964" cy="2925216"/>
            <a:chOff x="4724400" y="1371600"/>
            <a:chExt cx="4222964" cy="29252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371600"/>
              <a:ext cx="4222964" cy="2925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181600" y="2209800"/>
              <a:ext cx="3352800" cy="19050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70266" y="3429000"/>
            <a:ext cx="4192939" cy="2958577"/>
            <a:chOff x="2470266" y="3429000"/>
            <a:chExt cx="4192939" cy="295857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266" y="3429000"/>
              <a:ext cx="4192939" cy="2958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890336" y="3810000"/>
              <a:ext cx="3352800" cy="19050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4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300x250 Mobile App Banner Across the Viacom Media Networks Entertainment Group Mobile App Tribes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56" y="1143000"/>
            <a:ext cx="2655888" cy="501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300x50 Mobile Banner Across the Viacom Media Networks Entertainment Group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23913" y="1066800"/>
            <a:ext cx="2662237" cy="5032375"/>
            <a:chOff x="823913" y="1066800"/>
            <a:chExt cx="2662237" cy="503237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913" y="1066800"/>
              <a:ext cx="2662237" cy="5032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990600" y="2362200"/>
              <a:ext cx="2286000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76600" y="1066800"/>
            <a:ext cx="2667000" cy="5032375"/>
            <a:chOff x="3276600" y="1066800"/>
            <a:chExt cx="2667000" cy="503237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066800"/>
              <a:ext cx="2667000" cy="5032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486150" y="2362200"/>
              <a:ext cx="2286000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638800" y="1066800"/>
            <a:ext cx="2667000" cy="5032375"/>
            <a:chOff x="5638800" y="1066800"/>
            <a:chExt cx="2667000" cy="5032375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066800"/>
              <a:ext cx="2667000" cy="5032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829300" y="2233612"/>
              <a:ext cx="2286000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pic>
        <p:nvPicPr>
          <p:cNvPr id="13" name="Picture 12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24855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300x50 Mobile Banner Across the Viacom Media Networks Entertainment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0"/>
              </a:rPr>
              <a:t>Group – New Creative As of 11.11.13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533400" y="956438"/>
            <a:ext cx="7772400" cy="46037"/>
          </a:xfrm>
          <a:prstGeom prst="rect">
            <a:avLst/>
          </a:prstGeom>
          <a:solidFill>
            <a:srgbClr val="3DAB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62600" y="1295400"/>
            <a:ext cx="2609850" cy="4926012"/>
            <a:chOff x="5705475" y="977901"/>
            <a:chExt cx="2609850" cy="4926012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475" y="977901"/>
              <a:ext cx="2609850" cy="4926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829300" y="2132012"/>
              <a:ext cx="2286000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5800" y="1225550"/>
            <a:ext cx="2625725" cy="4956175"/>
            <a:chOff x="828675" y="950913"/>
            <a:chExt cx="2625725" cy="4956175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75" y="950913"/>
              <a:ext cx="2625725" cy="495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990600" y="2362200"/>
              <a:ext cx="2286000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24200" y="1225550"/>
            <a:ext cx="2609850" cy="4926013"/>
            <a:chOff x="3267075" y="950913"/>
            <a:chExt cx="2609850" cy="4926013"/>
          </a:xfrm>
        </p:grpSpPr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075" y="950913"/>
              <a:ext cx="2609850" cy="4926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3486150" y="2298700"/>
              <a:ext cx="2286000" cy="504825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pic>
        <p:nvPicPr>
          <p:cNvPr id="13" name="Picture 12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013573"/>
            <a:ext cx="51443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RYSE TO THE TOP:</a:t>
            </a:r>
          </a:p>
          <a:p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ON AIR</a:t>
            </a:r>
            <a:endParaRPr lang="en-US" sz="4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92558"/>
            <a:ext cx="1739333" cy="7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94" r="943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09"/>
          <a:stretch/>
        </p:blipFill>
        <p:spPr bwMode="auto">
          <a:xfrm>
            <a:off x="5791200" y="152400"/>
            <a:ext cx="3352800" cy="67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51519" y="2731531"/>
            <a:ext cx="5545815" cy="33952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 eaLnBrk="0" fontAlgn="auto" hangingPunct="0">
              <a:spcBef>
                <a:spcPts val="0"/>
              </a:spcBef>
              <a:spcAft>
                <a:spcPts val="1000"/>
              </a:spcAft>
              <a:buSzPct val="150000"/>
              <a:buFontTx/>
              <a:buBlip>
                <a:blip r:embed="rId2"/>
              </a:buBlip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Gill Sans"/>
              </a:rPr>
              <a:t>More than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Gill Sans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Gill Sans"/>
              </a:rPr>
              <a:t>THREE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Gill Sans"/>
              </a:rPr>
              <a:t>times as likely as the average U.S. adult to have spent $400+ on video systems(322 index)</a:t>
            </a:r>
          </a:p>
          <a:p>
            <a:pPr marL="342900" indent="-342900" eaLnBrk="0" fontAlgn="auto" hangingPunct="0">
              <a:spcBef>
                <a:spcPts val="0"/>
              </a:spcBef>
              <a:spcAft>
                <a:spcPts val="1000"/>
              </a:spcAft>
              <a:buSzPct val="150000"/>
              <a:buFontTx/>
              <a:buBlip>
                <a:blip r:embed="rId2"/>
              </a:buBlip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Gill Sans"/>
              </a:rPr>
              <a:t>Almost 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Gill Sans"/>
              </a:rPr>
              <a:t>TWICE</a:t>
            </a:r>
            <a:r>
              <a:rPr lang="en-US" b="1" dirty="0" smtClean="0">
                <a:solidFill>
                  <a:srgbClr val="000000"/>
                </a:solidFill>
                <a:latin typeface="Century Gothic"/>
                <a:cs typeface="Gill San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Gill Sans"/>
              </a:rPr>
              <a:t>as likely to have spent $100+ on video games (191 index)</a:t>
            </a:r>
          </a:p>
          <a:p>
            <a:pPr marL="342900" indent="-342900" eaLnBrk="0" hangingPunct="0">
              <a:spcAft>
                <a:spcPts val="1000"/>
              </a:spcAft>
              <a:buSzPct val="150000"/>
              <a:buBlip>
                <a:blip r:embed="rId2"/>
              </a:buBlip>
            </a:pPr>
            <a:r>
              <a:rPr lang="en-US" dirty="0" smtClean="0">
                <a:solidFill>
                  <a:srgbClr val="000000"/>
                </a:solidFill>
                <a:latin typeface="Century Gothic"/>
                <a:cs typeface="Gill Sans"/>
              </a:rPr>
              <a:t>Almost </a:t>
            </a:r>
            <a:r>
              <a:rPr lang="en-US" sz="2400" b="1" dirty="0" smtClean="0">
                <a:solidFill>
                  <a:srgbClr val="000000"/>
                </a:solidFill>
                <a:latin typeface="Century Gothic"/>
                <a:cs typeface="Gill Sans"/>
              </a:rPr>
              <a:t>FIFTY PERCENT </a:t>
            </a:r>
            <a:r>
              <a:rPr lang="en-US" dirty="0" smtClean="0">
                <a:solidFill>
                  <a:srgbClr val="000000"/>
                </a:solidFill>
                <a:latin typeface="Century Gothic"/>
                <a:cs typeface="Gill Sans"/>
              </a:rPr>
              <a:t>more likely to be a heavy video game user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(149 index)</a:t>
            </a:r>
          </a:p>
          <a:p>
            <a:pPr eaLnBrk="0" fontAlgn="auto" hangingPunct="0">
              <a:spcBef>
                <a:spcPts val="0"/>
              </a:spcBef>
              <a:spcAft>
                <a:spcPts val="1000"/>
              </a:spcAft>
              <a:buSzPct val="150000"/>
            </a:pPr>
            <a:endParaRPr lang="en-US" dirty="0" smtClean="0">
              <a:solidFill>
                <a:srgbClr val="000000"/>
              </a:solidFill>
              <a:latin typeface="Century Gothic"/>
              <a:cs typeface="Gill Sans"/>
            </a:endParaRPr>
          </a:p>
          <a:p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838200"/>
            <a:ext cx="89362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500" b="1" dirty="0" smtClean="0">
              <a:latin typeface="Century Gothic" panose="020B0502020202020204" pitchFamily="34" charset="0"/>
            </a:endParaRPr>
          </a:p>
          <a:p>
            <a:r>
              <a:rPr lang="en-US" sz="2500" b="1" dirty="0" smtClean="0">
                <a:latin typeface="Century Gothic" panose="020B0502020202020204" pitchFamily="34" charset="0"/>
              </a:rPr>
              <a:t>DURING </a:t>
            </a:r>
            <a:r>
              <a:rPr lang="en-US" sz="2500" b="1" dirty="0">
                <a:latin typeface="Century Gothic" panose="020B0502020202020204" pitchFamily="34" charset="0"/>
              </a:rPr>
              <a:t>THE </a:t>
            </a:r>
            <a:r>
              <a:rPr lang="en-US" sz="2500" b="1" dirty="0" smtClean="0">
                <a:latin typeface="Century Gothic" panose="020B0502020202020204" pitchFamily="34" charset="0"/>
              </a:rPr>
              <a:t>SIX BELLATOR FIGHTS ON SPIKE, </a:t>
            </a:r>
            <a:r>
              <a:rPr lang="en-US" sz="2500" b="1" dirty="0">
                <a:latin typeface="Century Gothic" panose="020B0502020202020204" pitchFamily="34" charset="0"/>
              </a:rPr>
              <a:t>XBOX ONE </a:t>
            </a:r>
            <a:r>
              <a:rPr lang="en-US" sz="2500" b="1" dirty="0" smtClean="0">
                <a:latin typeface="Century Gothic" panose="020B0502020202020204" pitchFamily="34" charset="0"/>
              </a:rPr>
              <a:t>TRULY CAPTURED </a:t>
            </a:r>
            <a:r>
              <a:rPr lang="en-US" sz="2500" b="1" dirty="0">
                <a:latin typeface="Century Gothic" panose="020B0502020202020204" pitchFamily="34" charset="0"/>
              </a:rPr>
              <a:t>THE ATTENTION OF </a:t>
            </a:r>
            <a:r>
              <a:rPr lang="en-US" sz="2500" b="1" dirty="0" smtClean="0">
                <a:latin typeface="Century Gothic" panose="020B0502020202020204" pitchFamily="34" charset="0"/>
              </a:rPr>
              <a:t>GAMERS. </a:t>
            </a:r>
            <a:endParaRPr lang="en-US" sz="2500" b="1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07" y="2067414"/>
            <a:ext cx="2760588" cy="395387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3175" y="2209800"/>
            <a:ext cx="6141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M18-49 SPIKE VIEWERS ACROSS THE CAMPAIGN ARE…</a:t>
            </a:r>
            <a:endParaRPr lang="en-US" b="1" dirty="0">
              <a:solidFill>
                <a:srgbClr val="3DAB1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6519446"/>
            <a:ext cx="676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Century Gothic" panose="020B0502020202020204" pitchFamily="34" charset="0"/>
              </a:rPr>
              <a:t>Source: Nielsen </a:t>
            </a:r>
            <a:r>
              <a:rPr lang="en-US" sz="800" dirty="0" smtClean="0">
                <a:latin typeface="Century Gothic" panose="020B0502020202020204" pitchFamily="34" charset="0"/>
              </a:rPr>
              <a:t>Npower/MRI Fusion.  Base P18+ permanent resident. </a:t>
            </a:r>
            <a:r>
              <a:rPr lang="en-US" sz="800" dirty="0">
                <a:latin typeface="Century Gothic" panose="020B0502020202020204" pitchFamily="34" charset="0"/>
              </a:rPr>
              <a:t>Bellator MMA (10/18-11/22 premiere airings, 5 telecasts), Chandler vs. Alvarez II (11/2 9p+10:15p part 1+2 premiere airings, 11/8 8p repeat airing).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ON AIR: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YOU REACHED GAMERS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55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6200" y="1384032"/>
            <a:ext cx="8686800" cy="105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" y="1384031"/>
            <a:ext cx="8610600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200"/>
              </a:spcAft>
              <a:buSzPct val="150000"/>
            </a:pPr>
            <a:r>
              <a:rPr lang="en-US" sz="24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BELLATOR WAS </a:t>
            </a:r>
            <a:r>
              <a:rPr lang="en-US" sz="30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15 </a:t>
            </a:r>
            <a:r>
              <a:rPr lang="en-US" sz="24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CABLE IN ITS TIME PERIOD DURING EACH RYSE SPONSORED FIGHT</a:t>
            </a:r>
          </a:p>
          <a:p>
            <a:pPr marL="342900" indent="-342900" eaLnBrk="0" hangingPunct="0"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3DAB16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Aft>
                <a:spcPts val="200"/>
              </a:spcAft>
              <a:buSzPct val="150000"/>
            </a:pPr>
            <a:r>
              <a:rPr lang="en-US" sz="2400" b="1" dirty="0" smtClean="0">
                <a:solidFill>
                  <a:srgbClr val="3DAB16"/>
                </a:solidFill>
                <a:latin typeface="Century Gothic" panose="020B0502020202020204" pitchFamily="34" charset="0"/>
              </a:rPr>
              <a:t>11/2 </a:t>
            </a:r>
            <a:r>
              <a:rPr lang="en-US" sz="2400" b="1" dirty="0">
                <a:solidFill>
                  <a:srgbClr val="3DAB16"/>
                </a:solidFill>
                <a:latin typeface="Century Gothic" panose="020B0502020202020204" pitchFamily="34" charset="0"/>
              </a:rPr>
              <a:t>CHANDLER VS. ALVAREZ </a:t>
            </a:r>
            <a:r>
              <a:rPr lang="en-US" sz="2400" b="1" dirty="0">
                <a:latin typeface="Century Gothic" panose="020B0502020202020204" pitchFamily="34" charset="0"/>
              </a:rPr>
              <a:t>WAS THE HIGHEST RATED AND MOST WATCHED BELLATOR EVENT </a:t>
            </a:r>
            <a:r>
              <a:rPr lang="en-US" sz="2400" b="1" u="sng" dirty="0">
                <a:latin typeface="Century Gothic" panose="020B0502020202020204" pitchFamily="34" charset="0"/>
              </a:rPr>
              <a:t>EVER</a:t>
            </a:r>
          </a:p>
          <a:p>
            <a:pPr lvl="0" eaLnBrk="0" hangingPunct="0">
              <a:spcAft>
                <a:spcPts val="200"/>
              </a:spcAft>
              <a:buSzPct val="150000"/>
            </a:pPr>
            <a:endParaRPr lang="en-US" sz="2400" b="1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eaLnBrk="0" hangingPunct="0">
              <a:spcAft>
                <a:spcPts val="200"/>
              </a:spcAft>
              <a:buSzPct val="150000"/>
            </a:pPr>
            <a:endParaRPr lang="en-US" sz="2400" b="1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 eaLnBrk="0" hangingPunct="0">
              <a:spcAft>
                <a:spcPts val="200"/>
              </a:spcAft>
              <a:buSzPct val="150000"/>
              <a:buFont typeface="Arial" panose="020B0604020202020204" pitchFamily="34" charset="0"/>
              <a:buChar char="•"/>
            </a:pPr>
            <a:endParaRPr lang="en-US" sz="2400" b="1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ON AIR: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BELLATOR DELIVERS FOR RYSE SON OF ROME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3" name="AutoShape 6" descr="data:image/jpeg;base64,/9j/4AAQSkZJRgABAQAAAQABAAD/2wCEAAkGBhQQEBUUEhQRExUVExgRGBQVFB8SFRgZFhQbFxQWFxIZGyYfFxkjGhUYIC8gIycpLCwsFR4yNTAqNSYrLCkBCQoKDgwOGg8PGjUkHyUwLDUpMSkqNSwqLjQtNSs1NSkpLCk1LS01LDQsKjAwNSoqMSksKSktLCwsLCwvLDQsLf/AABEIAOEA4QMBIgACEQEDEQH/xAAcAAEAAgIDAQAAAAAAAAAAAAAABgcFCAECBAP/xABOEAABAwIDAgkFCwoFAwUAAAABAAIDBBEFEiEGMQcTGCJBUVNh0xRxgZGSIzJCVHKToaOxwdEIJDM1UmKCsrPwFXOiwuG00vEWNENEY//EABsBAQADAQEBAQAAAAAAAAAAAAACAwQBBQcG/8QAPREAAgECAQYLBgUEAwEAAAAAAAECAxEhBBIxQVHRExQiUlNhcZGhsdIFFTJCgaKTssHw8TNy4eIjNGIW/9oADAMBAAIRAxEAPwC8UREAREQBERAEREAREQBERAEREAREQBERAEREAREQBERAEREAREQBERAEREAREQBERAEREAREQBERAEREAREQBERAEREAREQBERAEREAREQBERAEREAREQBERAEREARF1kkDRcmyA7IvK6qvu0C882IMhGeV7WN3Fz3Bo9Z3nuTQdScnZHvlkyi+voWHrdqmRb45D5sv3uWFxThaoIbjO+To5jbD2nlo9SheKcLdFITZrvS9v3XVXDQ2m73dlOuFu1qPm0Tl/CjSsPujZ2d+QOH+lxKymD7bUVW7LDUROf+wTkf7DrE+hUfV7S08/vXWJ7wfsKj1cwxvEjNbG66qkG7JldTIsopxzpQdtqxXero2tRUzsrt9PExpDuNZ0sec1vku3t+zuVpYHtFFVtuw2cBdzD74d/eO8K2xiUtRlERFwkEREAREQBERAEREAREQBERAEREAREQBEXBKA6TzBguf/ACsTPOXm59XUvhW1+d9x70aAfaVEeEPbYUMBax1pXtvcb2tOlx+8dw8xPUoykoq7L6FCVeahH6t6Elpb6kdttOEyPD2ljC18u431aw9VvhO7ujp6lRe0G3NTWPLnvd5ybnzDoaO4WWHxDEHTvLnnzDqXlVap52M+7UjXPK1RXB5Lgtcvml9dS6l9bnZ7y43JJPWdSu8NM55s0E/31rmjfaRh6nA/SpXDT20HRp6pH/co1q3B6i/2b7O463KUtGnaQ9wsbL1UmKyRe9cbfsnUepdcRbaV46nEfivMrbKccUednzyaq+Dk003iibbObSMJykZCfg9B+T+CnuF15YWvY4gjVrgVRoKm+x+0pJySHUdPWOvz9a4m6X9vl/jyNLjHLlgrVVswU+q2qWy2EtGnTshs1tEKplnWEjRqOsftAdXd0LNqnsIxF0T2vYbEG4+8HuKtfDa9s8TZG7nDd1HpHoKukrHlxdz1IiKJMIiIAiIgCIiAIiIAiIgCIiAIiIAsdjVXlYGje/T0Df8AgsionjlTmmNvg80ejf8AT9iA+NVUtiY579GsaXHzAdHf0ela4bb7QOq6l7nH4W7ovusO4Cw9Ct3hOx3iaPKN77uPmZuHmLiPUqBc65ud51VPxVOzz/jzPSf/AAZIrfFU/Kt8vyo4REVx5py02KsKjp3SOayFj5pH6tZGMzj0k9QaL7zYC+9V8zePOrp2SpXMweWaSVlMzj5JKh0BbHNNDFCOLhjkGozyG17i2Y9ay16SqSim9p7vsv2hPIqNWcI3fJs3oWn92Km2jwuWmqpYp2OjkDrlrrXGbnN3Eg3BB0Kxqz8748QqzYmlzhjImPe+oYCGhrWOmcS9oNtDYgX6BuxWJ4ZLTSvhmY6ORhyuY4WIP3jpuNCCtKVlY8ScnOTk9Z5V9IJixwc3Qg3C+aLrV8DkZOLUlpRbuzGKiaJp7v7HoII9Cs3YPFrPMR3P5w7nAa+sfYqC2ExAteWX6bj06H6bFWhhVeY3teN7XB3pB/selcpYxcXqNGXJcJGvHRNX+uiS71fsaLmRdYpA5oI3EAjzHULsumYIiIAiIgCIiAIiIAiIgCIiAIiIDrI/KCT0C/qUEE2fndZJPnJuVLsfmyUszuqJ5/0lV/hdVcWQFb8MOI3kEY+CGs+jO76XD1Ks1LeEqqz1jvlvP+qw/lUSVNHGLe1s9H2jyasafNjFeCb8WwiIrjzj609M6RwaxpcT0AXXtfgU1jzc2VxYQDfUb7Dp9CyWxjZA97mMzjLl98GgG4IuT5juBWchpZWudc093PL8nGEHXo1b9yrquajyFdm3IYZNOrbKZOMbaVt1amYTYrExh2Jwy1MbgIpOe1zbObcWvldaxF+lWTw0xU+I0zK2ms50bATIPhxZwx7XDeHxvkjNj8GYkXtpI6rGcKxlrYK6I08xGVj5bMdf/wDKqbdp+S61/wBlQLGth58BmPGvfLh8zJoTIwXymaF0bOMj+C4OLTcb8umuglbG5nz04ZrXY95VaIikVGRwCfJUM7zl9e76bK16GpzAHoKpymfle09TgfpVi4PX2kdG7zj0qEXar2ry/k2zWfkV+bP8y/1NgtkqnjKOI9IbkP8AAS37ll1FODabNRkfsyuHrDT96lasekwx0BERcOhERAEREAREQBERAEREAREQGD23flw6pPVEVV2D12o86tDbpt8Mq+6nkPqbf7lR2D125AQjbR96o+Yn1vcsCs5tj/7o+b/c5YNVUf6aPQ9pu+VT7QiIrTzyQYBNCyJxmleLv/RNJGazRYnLqRqRa4GiRYvTh77xXYZMzRkbo2wFrX03H1qPrLR4AXUD6sHRlQynLbb87HOBB7iy38Q6lCcVJWZqyWvUoTdSFsFrV1jho+pbBdgdaz82rTREjWCpaXQebLJoP4JLDqWXpqupw2mLaprMRwuRuQyRP8oEbDobE87i/wB1xIHQ8aNOvSlGwW2MtBUNyySiJ5DHsY4W1Ns3Fuux5HURqLi7b3EzKY7ayighrJWUknGwBwMb73u1zQ4AnrGbLrrzdViFn9vKQxYlVMLYmlszrtiBbHrrzGH3o1vbovbVYBAchTSraWlsjd4AKhSsx1Fmgae4qp/1F2P9DfS/6dT+6HlMtzgfrBLRPcO2P8jVO1W3AZCW0U46PKjb5pislWmAIiIAiIgCIiAIiIAiIgCIiAIiIDG7SU/GUVQz9qnlb64yFrDglfoPMP7/AL71tc9twQdx0WoFRAaWqlhdpklez2XkEfRdAdNsG+7Nd1tP2/8AKwCkm0gzxMf1OsfSP+FG1VS+G2xs35fjVU+dGL8FfxuERFaYD6U8Qc9rS4NBIBcdwBO8qfQ7U0VPh1bQtz1DJJWPhkLMjnFrm3cb/o+aHW0vruXw4KK2kgqS+oh8plc0xwQ2bbOSOcXPIYwWvznHRYzZyjpjiEgnbT8SwyEMlqzFGbPs1oqI2OL9N1gM1r3so6X2F93Tjay5S3Pvw8SS7FcF8GK1U+V1XT0wibLAZWASvDza9/eva1wcLjfzd11BcRwCWCWRpa5zY6h1KZA05C9riMt9wJAvbqV5TcJrIJ6d7Y4zSxRcU/yOdlW2Ft25SWhjXtaQLEOABysIN2kGsKjGv8QqqeGEENlrH1krdw4yaYkkn9mOBrBfo556VIoMFtlG1uIVTWDKxtRKxo3gBjy0AX6NFhl7MZrOOqZpBuklfJ7Ty77140B9KZmZ7R1uA9ZV2QYb+aR97M3rJP4Kn8Bgz1DB1HN6hcfTZbKVuC8XCxlveRtZ6mgH6VVpqdi8/wCDf8ORf3T/ACr/AHPXwU0vF0T/AN6oefU1g+5TRYTY6k4qjYOsuf7Tzb6LLNq0wBERAEREAREQBERAEUF2v4XKXD5DHYyvabOs7K0HpGaxJI6bDTrUb5REHYfWnw1Vwsf2mblkFZpN2V9sop9zaZbyKoeURB2H1p8NOURB2H1p8NOFj19zO+7622P4kPUW8iqHlEQdh9afDTlEQdh9afDThY9fcx7vrbY/iQ9Rby1q4Y8BMOJTOAsHuE7T8sDN/qDlN+URB2H1p8NRHbrhHpcUyHJxT2AtLsxfdp1AtkG439ZThY9fc9w931tsfxIeohUT+Op5G9Ibmt3t3/Yo6pFSSwxyZhMLHe3IftWCqWgPdlN23Nj3dCjTlebt5FuV0nHJ6ec1nK6wknhpT5Le1o+SIivPLPbhTog/3YEttbTruOruutgMKxDZ6lpw5kMB5gceMg46Q6XN5JARfzGy1yXN1W4u90zXCtSzFCpC9r2adnjtdndd1tpd20fC/Q0kbYsJhjyyOM01oREy9uawsLdbuAzEDRosNTcVngLjHQVszABIDDT5/hNjn4wShvUXZGtJ32Lh0lRxfWOre1jmNc4MflLmg2a7LctzDptc286sMjPkiIgJvwSYP5RiEYtcZ238zee/6GfStmcXosw0WuPBptrT4UeMe3jHlpFsxblLiLm+U35rQPSVYfKHg7D60+Gs0ZpSk3fueo9qvk050qUKbjZRu+XFYyd3g3ssvoWzSw5GNaPgtDfUF9VUPKIg7D60+GnKIg7D60+GrOFj19zMnu+ttj+JD1FvIqh5REHYfWnw05REHYfWnw04WPX3Me7622P4kPUW8iqHlEQdh9afDTlEQdh9afDThY9fcx7vrbY/iQ9RbyKoeURB2H1p8NZnZrhtpKuURvaYidA7Nnb/ABaAtHfYjrsnCx/aY9319Vn1KUW+5NssVFxmCK0wWNRKuRsteWzDMHlt3fCGmZ1tem539JVuTcA1GN0k1vktVOT/AKwHo/prbV0eg6iFmoxTiuxHte06so1p2581oWpreU3NwSYc1xaakXBsQXRgg9RaXXB7kqeBSmLTkleD0FzARfvyuBXXaTgqrJ62aZr4wx8sjw0y2BD3ucC5tt/O18ysLEKhlOzNK9rGAe+cbBWRV9K8THVqOCi4yTvp5Kw0dv7RUWxnBtDVVU9NUZmOhadWWdcseGOvf5Q3W3X6bCZScBFA0Fz55GNG9zgxrR0ak6BeTYDE2zYzVyR3LXMkIuLXBliI06Lgg+lTva6gdWUMsMeUPfltmNhzZGuOtuoKMFeN+0uymbjWUcI4RvgsLpX7mQkcDGFfHG/OR/io7hPBjTTYpNROc4NY1zmSNAcXWyuaTrbVj+jpC6t4Dq++s7AOvj/wBWS4J6R0GNSQOIcYWSxlw1uWuyuN7C98nSFF3usPEtp5qp1HnXdsOStqxurns2i4D6SkpZp+MkcY4y4NytsTuaDruuQqLq3gvOVoaNwA/vetu+EL9WVP+V/uC0/dvVySUjBOpKVJX27FqtvLI4Ldh6fFzI2QujLGB12C4NnWde5/ebu71KNsuBqloKKSoEkjyzKA0tABLnhutj3rzfk4fpp/8s/zxqx+GD9UT+eP+q1QzVmt9poVSTrwjhZ5mpa0jVOZ4c4kANHQB0Loi9OHURmlaxoJLiBYan0d/wB5Ct0IwJOpO2tssfg34PIcThfJK18YZlAcwAhxN81w7uDT/F3hSbEOBCmbE8xPkc8MJa0tABIFwLg313elZjH63/AsKggiIbM5zSSBfUFrpiett8sfyT3KYUNY2aNkrPeyNEjesXF7HvB084VcUtD0myrUmrVIpZr0YLG2u3Xv2GqmHYZmqhERfnZbdd/e+u49aueHgdwxzsvlXOvlADo7k3tYNve6g3Cpg5oa90kYAbKM7dNBnN9B3ODh5gFiuD2re/EqfM5x92jNibi/Gs6FHHSyzkJZsHa92sE9Wi72Wt23Lhb+T3REfpZvU38FjangYw7I/iqoSSBji1gfGczg0kNsDfU9Styln/vvWn+J1r2VLg1zgA4aX03D4O5TaV7JeJTTqNxcpStZr5U9N+zYWRsDwKNrofKJZCyNznBgDcxcAbE7wAAbjW9yDu6ZJVcBeHxECSq4skXAfkaSOsAlTrg2bbCqa2nMP9Ryp/8AKEmc3EGZXOb7hGNDb4UnUuW5KJym3VklaKV9CT0fvWSqHgAopG5o6hzgdzmta5vrB19ar7aPg6bhtdHBNZ8UrmlsjRY5S6xs0nQ2DtDexA1N9Le4EHXwlhOvujj62tusLw0j85ovO7+dijJci6LKE3xjg5WaxWhak937ZzyeaTtpfYavGeBLDQ7L5Y3NfLlvHmve1rZr3vpZXIqRxLggrpa+SZrowx08kgHG6ZXyucHFtt9nXt1hTkraEUUajm3nSt9Ee+t/J2gLDxU7g62mZml+8tNx57HzKk3Ye6lrhE7RzJch9eVw+0LcpambYvBxmS2v5y7+s5RqKyfYy3JJudSLelSjZ2tr6iT/APqSo7V/rRYxF4OfLafV+L0uau4jk/6wHo/kW37W3YB3D7FqFPUMirjJITZpYco6eaL69Gl1a/KPZ8VHzp8Ne3RdorsWo+Ye0qblXnZr45/MlrW19RgNrdr8QjxKeOKecRNnkaAJDzbSODWht7WAA0srpkZpbUG3m6FWb/yjGH/63qlPhry1n5QTXN5lM0O6Mzy8eyGtv6wrIu19zMdWLmopJK3/AKjjo2W2dekyGysbYsbrA0BoDZdALD9LGSLdHSpRtpiLo6CZ8T3MeAyzmnK4XkaDZw3aEhU5s7wjtpp5aiRpmkmBvclli5wc7c031A6unuUjHDnH2H1h8Ncg+S126i2vG9WMo2aSj8yxsltfVrIszb7Fwb8dN8677C9S/gffK/F3Szgh8kT3uvvJNnF2gA1Lr6LhnD0wf/B9Yf8AsWKw/hdjixGStdGXl7MgYXEZdGN9/lN9GdQ98ovStzLYtOE1ZLDDlQ6sMEuvXYuzhD/VdV/lf7gtSzhMt/e/SPxV28pBnxUfOnw1xyj2fFR86fDVjeN15MyRp8nNkk+ycVv2Hm/J9oXw1EzXixMOa3cXx2/HRWBwvi+ET/Kj/qtVWYbw0MirqirMOczhrAzOQGBoAIvkOa+VvVuKznKQZ8VHzp8NRT5LT69TLJxarRnG1lm/NHUlhp2lJDCJf2fpH4q0+BHYcurDNKNIAHEEWs8/oxr073/wt61muUcz4qPnT4axjOHCFkNRGynLTUOlkfJxpLs8oIzD3P4IygdzAu3vp8mRUFFPMSu1pc4u3dbVgSnHNvMGmlPlDeNey8YcYwdASeaS8c0nXd0rLbJ7SUVS10VFzWxDNkyZAA52pbZxvzjr8oda1irnh0ji03BN7nTf0W7lJuD7a5mGTGVwLyWuZkvlFiAL5rH1dwXbtWb8iLhTk5U4vRezclb9Fj2lu8L2z3lNDxjRzoTf+FxAPqcGnzAqmeDwWxGD/NZ/VarEqOHWGRjmOpgWuBaQZCQQRYg+59RVf4RjdPTVjalocQ1+fizpudmHPtv0bfTrUZPHDyLaVN5vKaur25UdDTw07fM2bo6jX6P+VqXjB/OXecfyhWszh1jBv5P9YfDVUYzOySUvjJs4nmno6tenSyle8luKODcaUrtaU/iT0X2PrNruDZ18KprfsOHqkcCqi/KCo3vr2ZWk+4M7tzpL2J3rG7AcM8mHQ8TIwSxgktBJaWk77OAOhOpFt5JvrZSvlHs+Kj50+Guakv0LLXqSmrNO/wAyTx7dxLeBOItwlgII90d9AaDbr1BHoWC4aXjyqiHTd387fwPqWPP5SDLaUo+dPhqA45wimvrWVFRo2NzcsTRYZQbkX1toXa6kl3QAAOS+DNXkWUFbKOFk0tPzJ6b4aevXY2nVU7EbbyHGqqknle9rpZWxh7swaWSvyBt/ejKHC3c1YzlIM+Kj50+Gqyrtq2nEfLYSY3GYy5d+W7zIDewvZx3dQXZS0W8iujSSUlO2Kw5S39/Vc2d2xw6SoopWQPkZLlzMLHFhJbrkuDucLt9K1JY1wq25yS7jG6kWvqLadGnQrm5SDPio+dPhqsMexiGsrxPE3ii+YOMfvgMxu6zrD4RJ3bjboUajVm+p6i3JKclKMW18UX8S26MH3fXaZlEReAfXDDwMazGIOPDAwVEOfjLZMoc0Pz5tMuhvfqKkM23tEHGzZ953UdBbf0fm+5WrtlwOU+ISmVruKe43cMuZpJ3kWILSenWyjfJzj7cew7xF78HKEVHN0dh8kymFHKasq0aqWc27NSur6sE19bkQwmupnxl8Ro2zObWui8pbAyznTUxi4xpaI2ni+OyiwHvsqydQ+B8LxJNSMvC+7r4bIMwjJADIohIbuAAy2OoKznJzj7cew7xFzyc4+3HsO8RSz3zX4byjitPpo/d6Susdnwl0wc4VhJhgv5MYWxZvJ481gW3BzXvfXNdfPGNoYKYUxw9sRBpcr/KIYaiUO8plPPuwtD7EbtcuS6sjk5x9uPYd4icnOPtx7DvETPfNfhvHFafTR+70lebW7W5pmxRtoTC+CmLyymhuHugjdNaVrLtcJC7cdLW6F7drdp46VxFEKBwfVVbnkQQz6eUe42LmmzMlsttLblNuTnH249h3iJyc4+3HsO8RM981+G8cVp9NH7vSRHZjaCCqiY6q/wAObUNqJRFmhhgbY0M2QyANDSzj+K1fpeyzuGuiIjFRNQMcbCR7H4U6NuvOc1hizloGtt/Qsjyc4+3HsO8Rc8nSP4wPYd4iZ75r8N44rT6aP3ekoapAD3WIIzGxAsCL6EDoHcrKxCaUub5FLgrYOJhyiTyQPB4hnG5hK3PfjM/vtVLuTnH249h3iLnk5x9uPYd4iZ75r8N44rT6aP3ekgXHQhlWMRdSvcYqcs8iNOHG0zrhjo25M1jztM2W3QvHhM2GAT5BUteaScMNS6J7MxjIYAAwHPfdbW6sjk5x9uPYd4icnOPtx7DvETPfNfhvHFafTR+70kUxrbWhiqJGRteWNeWtMVNROiyjdkc+nc4t6sxJ615sd2jp44pJqTyXjZBRaPggkfbiJuP9z4vI12cR5sjRrZTTk5x9uPYd4icnOPtx7DvETPfNfhvHFafTR+70kSq8ep5aqrhk8g8nDYDCWwwsGbyin4zLKxoceYZb67s3UuuJ7c0TZ5WtbLlbI9rTHTULmWDiG5CaYkttuJJ0Uv5Ocfbj2HeInJzj7cew7xEz3zX4bxxWn00fu9JGMOxmjqM0kbKOCR0tVxTZxC2zhh8TYXyAtDGh0rXuFwGZnGy5wWScVERqpsBNOJGmUA0RJjvzwA1uYm192qk3Jzj7cew7xFzyc4+3HsO8RM981+G8cVp9NH7vSVvi+1nk7KZlIKIt8jhL700MzuNIPG5nvYXZr7wSs7gGNwTtp3ytoePdDVRvIFLTFnu0JhdlmZxRdlEgAIvlc4hSrk5x9uPYd4i55Ocfbj2HeIme+a/DeOK0+mj93pMTWNpnRSh09NGDDJzs+FyaiNxaMkMXGOJcAOYQddFE9oqjCHTgltWTxNPc0z4Ww5vJo82UFhIOa+a/wsysLk6R/GB7DvEXHJzj7cew7xEz3zX4bxxWn00fu9JHcInww+ThpgEeWjDhUGLjP1jKZeMIABPF5Sf3Mt9FjnbfUVzzKnf0UtBb/plM+TnH249h3iJyc4+3HsO8RM981+G8cVp9NH7vSR7AcWpqiOR7Y6WmDqqaQN42ha/K8gsa5lXGS0NGgyc3UrybWxQuihLJYXSCqYBEw0Uji3K4vfnomNLQLAEO0OYdSlvJzj7cew7xFmNmuAynpZRJI/jbG4aGloPc4lxNu4WuuSlKSaUfLeW0aNGlUjUlVTSadkpXdtSvFLvZXX+Bzdm/2Si2Q4odQ9S4WTiC2n6H/wCsn0a7/wDB3REXon4sIiIAiIgCIiAIiIAiIgCIiAIiIAiIgCIiAIiIAiIgCIiAIiIAiIgCIiAIiIAiIgCIiAIiIAiIgCIiAIiIAiIgCIiAIiIAiIgCIiAIiIAiIgCIiAIiIAiIgCIiAIiIAiIgCIiAIiIAiIgCIiAIiIAiIgCIiAIiIAiI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AutoShape 8" descr="data:image/jpeg;base64,/9j/4AAQSkZJRgABAQAAAQABAAD/2wCEAAkGBhQQEBUUEhQRExUVExgRGBQVFB8SFRgZFhQbFxQWFxIZGyYfFxkjGhUYIC8gIycpLCwsFR4yNTAqNSYrLCkBCQoKDgwOGg8PGjUkHyUwLDUpMSkqNSwqLjQtNSs1NSkpLCk1LS01LDQsKjAwNSoqMSksKSktLCwsLCwvLDQsLf/AABEIAOEA4QMBIgACEQEDEQH/xAAcAAEAAgIDAQAAAAAAAAAAAAAABgcFCAECBAP/xABOEAABAwIDAgkFCwoFAwUAAAABAAIDBBEFEiEGMQcTGCJBUVNh0xRxgZGSIzJCVHKToaOxwdEIJDM1UmKCsrPwFXOiwuG00vEWNENEY//EABsBAQADAQEBAQAAAAAAAAAAAAACAwQBBQcG/8QAPREAAgECAQYLBgUEAwEAAAAAAAECAxEhBBIxQVHRExQiUlNhcZGhsdIFFTJCgaKTssHw8TNy4eIjNGIW/9oADAMBAAIRAxEAPwC8UREAREQBERAEREAREQBERAEREAREQBERAEREAREQBERAEREAREQBERAEREAREQBERAEREAREQBERAEREAREQBERAEREAREQBERAEREAREQBERAEREAREQBERAEREARF1kkDRcmyA7IvK6qvu0C882IMhGeV7WN3Fz3Bo9Z3nuTQdScnZHvlkyi+voWHrdqmRb45D5sv3uWFxThaoIbjO+To5jbD2nlo9SheKcLdFITZrvS9v3XVXDQ2m73dlOuFu1qPm0Tl/CjSsPujZ2d+QOH+lxKymD7bUVW7LDUROf+wTkf7DrE+hUfV7S08/vXWJ7wfsKj1cwxvEjNbG66qkG7JldTIsopxzpQdtqxXero2tRUzsrt9PExpDuNZ0sec1vku3t+zuVpYHtFFVtuw2cBdzD74d/eO8K2xiUtRlERFwkEREAREQBERAEREAREQBERAEREAREQBEXBKA6TzBguf/ACsTPOXm59XUvhW1+d9x70aAfaVEeEPbYUMBax1pXtvcb2tOlx+8dw8xPUoykoq7L6FCVeahH6t6Elpb6kdttOEyPD2ljC18u431aw9VvhO7ujp6lRe0G3NTWPLnvd5ybnzDoaO4WWHxDEHTvLnnzDqXlVap52M+7UjXPK1RXB5Lgtcvml9dS6l9bnZ7y43JJPWdSu8NM55s0E/31rmjfaRh6nA/SpXDT20HRp6pH/co1q3B6i/2b7O463KUtGnaQ9wsbL1UmKyRe9cbfsnUepdcRbaV46nEfivMrbKccUednzyaq+Dk003iibbObSMJykZCfg9B+T+CnuF15YWvY4gjVrgVRoKm+x+0pJySHUdPWOvz9a4m6X9vl/jyNLjHLlgrVVswU+q2qWy2EtGnTshs1tEKplnWEjRqOsftAdXd0LNqnsIxF0T2vYbEG4+8HuKtfDa9s8TZG7nDd1HpHoKukrHlxdz1IiKJMIiIAiIgCIiAIiIAiIgCIiAIiIAsdjVXlYGje/T0Df8AgsionjlTmmNvg80ejf8AT9iA+NVUtiY579GsaXHzAdHf0ela4bb7QOq6l7nH4W7ovusO4Cw9Ct3hOx3iaPKN77uPmZuHmLiPUqBc65ud51VPxVOzz/jzPSf/AAZIrfFU/Kt8vyo4REVx5py02KsKjp3SOayFj5pH6tZGMzj0k9QaL7zYC+9V8zePOrp2SpXMweWaSVlMzj5JKh0BbHNNDFCOLhjkGozyG17i2Y9ay16SqSim9p7vsv2hPIqNWcI3fJs3oWn92Km2jwuWmqpYp2OjkDrlrrXGbnN3Eg3BB0Kxqz8748QqzYmlzhjImPe+oYCGhrWOmcS9oNtDYgX6BuxWJ4ZLTSvhmY6ORhyuY4WIP3jpuNCCtKVlY8ScnOTk9Z5V9IJixwc3Qg3C+aLrV8DkZOLUlpRbuzGKiaJp7v7HoII9Cs3YPFrPMR3P5w7nAa+sfYqC2ExAteWX6bj06H6bFWhhVeY3teN7XB3pB/selcpYxcXqNGXJcJGvHRNX+uiS71fsaLmRdYpA5oI3EAjzHULsumYIiIAiIgCIiAIiIAiIgCIiAIiIDrI/KCT0C/qUEE2fndZJPnJuVLsfmyUszuqJ5/0lV/hdVcWQFb8MOI3kEY+CGs+jO76XD1Ks1LeEqqz1jvlvP+qw/lUSVNHGLe1s9H2jyasafNjFeCb8WwiIrjzj609M6RwaxpcT0AXXtfgU1jzc2VxYQDfUb7Dp9CyWxjZA97mMzjLl98GgG4IuT5juBWchpZWudc093PL8nGEHXo1b9yrquajyFdm3IYZNOrbKZOMbaVt1amYTYrExh2Jwy1MbgIpOe1zbObcWvldaxF+lWTw0xU+I0zK2ms50bATIPhxZwx7XDeHxvkjNj8GYkXtpI6rGcKxlrYK6I08xGVj5bMdf/wDKqbdp+S61/wBlQLGth58BmPGvfLh8zJoTIwXymaF0bOMj+C4OLTcb8umuglbG5nz04ZrXY95VaIikVGRwCfJUM7zl9e76bK16GpzAHoKpymfle09TgfpVi4PX2kdG7zj0qEXar2ry/k2zWfkV+bP8y/1NgtkqnjKOI9IbkP8AAS37ll1FODabNRkfsyuHrDT96lasekwx0BERcOhERAEREAREQBERAEREAREQGD23flw6pPVEVV2D12o86tDbpt8Mq+6nkPqbf7lR2D125AQjbR96o+Yn1vcsCs5tj/7o+b/c5YNVUf6aPQ9pu+VT7QiIrTzyQYBNCyJxmleLv/RNJGazRYnLqRqRa4GiRYvTh77xXYZMzRkbo2wFrX03H1qPrLR4AXUD6sHRlQynLbb87HOBB7iy38Q6lCcVJWZqyWvUoTdSFsFrV1jho+pbBdgdaz82rTREjWCpaXQebLJoP4JLDqWXpqupw2mLaprMRwuRuQyRP8oEbDobE87i/wB1xIHQ8aNOvSlGwW2MtBUNyySiJ5DHsY4W1Ns3Fuux5HURqLi7b3EzKY7ayighrJWUknGwBwMb73u1zQ4AnrGbLrrzdViFn9vKQxYlVMLYmlszrtiBbHrrzGH3o1vbovbVYBAchTSraWlsjd4AKhSsx1Fmgae4qp/1F2P9DfS/6dT+6HlMtzgfrBLRPcO2P8jVO1W3AZCW0U46PKjb5pislWmAIiIAiIgCIiAIiIAiIgCIiAIiIDG7SU/GUVQz9qnlb64yFrDglfoPMP7/AL71tc9twQdx0WoFRAaWqlhdpklez2XkEfRdAdNsG+7Nd1tP2/8AKwCkm0gzxMf1OsfSP+FG1VS+G2xs35fjVU+dGL8FfxuERFaYD6U8Qc9rS4NBIBcdwBO8qfQ7U0VPh1bQtz1DJJWPhkLMjnFrm3cb/o+aHW0vruXw4KK2kgqS+oh8plc0xwQ2bbOSOcXPIYwWvznHRYzZyjpjiEgnbT8SwyEMlqzFGbPs1oqI2OL9N1gM1r3so6X2F93Tjay5S3Pvw8SS7FcF8GK1U+V1XT0wibLAZWASvDza9/eva1wcLjfzd11BcRwCWCWRpa5zY6h1KZA05C9riMt9wJAvbqV5TcJrIJ6d7Y4zSxRcU/yOdlW2Ft25SWhjXtaQLEOABysIN2kGsKjGv8QqqeGEENlrH1krdw4yaYkkn9mOBrBfo556VIoMFtlG1uIVTWDKxtRKxo3gBjy0AX6NFhl7MZrOOqZpBuklfJ7Ty77140B9KZmZ7R1uA9ZV2QYb+aR97M3rJP4Kn8Bgz1DB1HN6hcfTZbKVuC8XCxlveRtZ6mgH6VVpqdi8/wCDf8ORf3T/ACr/AHPXwU0vF0T/AN6oefU1g+5TRYTY6k4qjYOsuf7Tzb6LLNq0wBERAEREAREQBERAEUF2v4XKXD5DHYyvabOs7K0HpGaxJI6bDTrUb5REHYfWnw1Vwsf2mblkFZpN2V9sop9zaZbyKoeURB2H1p8NOURB2H1p8NOFj19zO+7622P4kPUW8iqHlEQdh9afDTlEQdh9afDThY9fcx7vrbY/iQ9Rby1q4Y8BMOJTOAsHuE7T8sDN/qDlN+URB2H1p8NRHbrhHpcUyHJxT2AtLsxfdp1AtkG439ZThY9fc9w931tsfxIeohUT+Op5G9Ibmt3t3/Yo6pFSSwxyZhMLHe3IftWCqWgPdlN23Nj3dCjTlebt5FuV0nHJ6ec1nK6wknhpT5Le1o+SIivPLPbhTog/3YEttbTruOruutgMKxDZ6lpw5kMB5gceMg46Q6XN5JARfzGy1yXN1W4u90zXCtSzFCpC9r2adnjtdndd1tpd20fC/Q0kbYsJhjyyOM01oREy9uawsLdbuAzEDRosNTcVngLjHQVszABIDDT5/hNjn4wShvUXZGtJ32Lh0lRxfWOre1jmNc4MflLmg2a7LctzDptc286sMjPkiIgJvwSYP5RiEYtcZ238zee/6GfStmcXosw0WuPBptrT4UeMe3jHlpFsxblLiLm+U35rQPSVYfKHg7D60+Gs0ZpSk3fueo9qvk050qUKbjZRu+XFYyd3g3ssvoWzSw5GNaPgtDfUF9VUPKIg7D60+GnKIg7D60+GrOFj19zMnu+ttj+JD1FvIqh5REHYfWnw05REHYfWnw04WPX3Me7622P4kPUW8iqHlEQdh9afDTlEQdh9afDThY9fcx7vrbY/iQ9RbyKoeURB2H1p8NZnZrhtpKuURvaYidA7Nnb/ABaAtHfYjrsnCx/aY9319Vn1KUW+5NssVFxmCK0wWNRKuRsteWzDMHlt3fCGmZ1tem539JVuTcA1GN0k1vktVOT/AKwHo/prbV0eg6iFmoxTiuxHte06so1p2581oWpreU3NwSYc1xaakXBsQXRgg9RaXXB7kqeBSmLTkleD0FzARfvyuBXXaTgqrJ62aZr4wx8sjw0y2BD3ucC5tt/O18ysLEKhlOzNK9rGAe+cbBWRV9K8THVqOCi4yTvp5Kw0dv7RUWxnBtDVVU9NUZmOhadWWdcseGOvf5Q3W3X6bCZScBFA0Fz55GNG9zgxrR0ak6BeTYDE2zYzVyR3LXMkIuLXBliI06Lgg+lTva6gdWUMsMeUPfltmNhzZGuOtuoKMFeN+0uymbjWUcI4RvgsLpX7mQkcDGFfHG/OR/io7hPBjTTYpNROc4NY1zmSNAcXWyuaTrbVj+jpC6t4Dq++s7AOvj/wBWS4J6R0GNSQOIcYWSxlw1uWuyuN7C98nSFF3usPEtp5qp1HnXdsOStqxurns2i4D6SkpZp+MkcY4y4NytsTuaDruuQqLq3gvOVoaNwA/vetu+EL9WVP+V/uC0/dvVySUjBOpKVJX27FqtvLI4Ldh6fFzI2QujLGB12C4NnWde5/ebu71KNsuBqloKKSoEkjyzKA0tABLnhutj3rzfk4fpp/8s/zxqx+GD9UT+eP+q1QzVmt9poVSTrwjhZ5mpa0jVOZ4c4kANHQB0Loi9OHURmlaxoJLiBYan0d/wB5Ct0IwJOpO2tssfg34PIcThfJK18YZlAcwAhxN81w7uDT/F3hSbEOBCmbE8xPkc8MJa0tABIFwLg313elZjH63/AsKggiIbM5zSSBfUFrpiett8sfyT3KYUNY2aNkrPeyNEjesXF7HvB084VcUtD0myrUmrVIpZr0YLG2u3Xv2GqmHYZmqhERfnZbdd/e+u49aueHgdwxzsvlXOvlADo7k3tYNve6g3Cpg5oa90kYAbKM7dNBnN9B3ODh5gFiuD2re/EqfM5x92jNibi/Gs6FHHSyzkJZsHa92sE9Wi72Wt23Lhb+T3REfpZvU38FjangYw7I/iqoSSBji1gfGczg0kNsDfU9Styln/vvWn+J1r2VLg1zgA4aX03D4O5TaV7JeJTTqNxcpStZr5U9N+zYWRsDwKNrofKJZCyNznBgDcxcAbE7wAAbjW9yDu6ZJVcBeHxECSq4skXAfkaSOsAlTrg2bbCqa2nMP9Ryp/8AKEmc3EGZXOb7hGNDb4UnUuW5KJym3VklaKV9CT0fvWSqHgAopG5o6hzgdzmta5vrB19ar7aPg6bhtdHBNZ8UrmlsjRY5S6xs0nQ2DtDexA1N9Le4EHXwlhOvujj62tusLw0j85ovO7+dijJci6LKE3xjg5WaxWhak937ZzyeaTtpfYavGeBLDQ7L5Y3NfLlvHmve1rZr3vpZXIqRxLggrpa+SZrowx08kgHG6ZXyucHFtt9nXt1hTkraEUUajm3nSt9Ee+t/J2gLDxU7g62mZml+8tNx57HzKk3Ye6lrhE7RzJch9eVw+0LcpambYvBxmS2v5y7+s5RqKyfYy3JJudSLelSjZ2tr6iT/APqSo7V/rRYxF4OfLafV+L0uau4jk/6wHo/kW37W3YB3D7FqFPUMirjJITZpYco6eaL69Gl1a/KPZ8VHzp8Ne3RdorsWo+Ye0qblXnZr45/MlrW19RgNrdr8QjxKeOKecRNnkaAJDzbSODWht7WAA0srpkZpbUG3m6FWb/yjGH/63qlPhry1n5QTXN5lM0O6Mzy8eyGtv6wrIu19zMdWLmopJK3/AKjjo2W2dekyGysbYsbrA0BoDZdALD9LGSLdHSpRtpiLo6CZ8T3MeAyzmnK4XkaDZw3aEhU5s7wjtpp5aiRpmkmBvclli5wc7c031A6unuUjHDnH2H1h8Ncg+S126i2vG9WMo2aSj8yxsltfVrIszb7Fwb8dN8677C9S/gffK/F3Szgh8kT3uvvJNnF2gA1Lr6LhnD0wf/B9Yf8AsWKw/hdjixGStdGXl7MgYXEZdGN9/lN9GdQ98ovStzLYtOE1ZLDDlQ6sMEuvXYuzhD/VdV/lf7gtSzhMt/e/SPxV28pBnxUfOnw1xyj2fFR86fDVjeN15MyRp8nNkk+ycVv2Hm/J9oXw1EzXixMOa3cXx2/HRWBwvi+ET/Kj/qtVWYbw0MirqirMOczhrAzOQGBoAIvkOa+VvVuKznKQZ8VHzp8NRT5LT69TLJxarRnG1lm/NHUlhp2lJDCJf2fpH4q0+BHYcurDNKNIAHEEWs8/oxr073/wt61muUcz4qPnT4axjOHCFkNRGynLTUOlkfJxpLs8oIzD3P4IygdzAu3vp8mRUFFPMSu1pc4u3dbVgSnHNvMGmlPlDeNey8YcYwdASeaS8c0nXd0rLbJ7SUVS10VFzWxDNkyZAA52pbZxvzjr8oda1irnh0ji03BN7nTf0W7lJuD7a5mGTGVwLyWuZkvlFiAL5rH1dwXbtWb8iLhTk5U4vRezclb9Fj2lu8L2z3lNDxjRzoTf+FxAPqcGnzAqmeDwWxGD/NZ/VarEqOHWGRjmOpgWuBaQZCQQRYg+59RVf4RjdPTVjalocQ1+fizpudmHPtv0bfTrUZPHDyLaVN5vKaur25UdDTw07fM2bo6jX6P+VqXjB/OXecfyhWszh1jBv5P9YfDVUYzOySUvjJs4nmno6tenSyle8luKODcaUrtaU/iT0X2PrNruDZ18KprfsOHqkcCqi/KCo3vr2ZWk+4M7tzpL2J3rG7AcM8mHQ8TIwSxgktBJaWk77OAOhOpFt5JvrZSvlHs+Kj50+Guakv0LLXqSmrNO/wAyTx7dxLeBOItwlgII90d9AaDbr1BHoWC4aXjyqiHTd387fwPqWPP5SDLaUo+dPhqA45wimvrWVFRo2NzcsTRYZQbkX1toXa6kl3QAAOS+DNXkWUFbKOFk0tPzJ6b4aevXY2nVU7EbbyHGqqknle9rpZWxh7swaWSvyBt/ejKHC3c1YzlIM+Kj50+Gqyrtq2nEfLYSY3GYy5d+W7zIDewvZx3dQXZS0W8iujSSUlO2Kw5S39/Vc2d2xw6SoopWQPkZLlzMLHFhJbrkuDucLt9K1JY1wq25yS7jG6kWvqLadGnQrm5SDPio+dPhqsMexiGsrxPE3ii+YOMfvgMxu6zrD4RJ3bjboUajVm+p6i3JKclKMW18UX8S26MH3fXaZlEReAfXDDwMazGIOPDAwVEOfjLZMoc0Pz5tMuhvfqKkM23tEHGzZ953UdBbf0fm+5WrtlwOU+ISmVruKe43cMuZpJ3kWILSenWyjfJzj7cew7xF78HKEVHN0dh8kymFHKasq0aqWc27NSur6sE19bkQwmupnxl8Ro2zObWui8pbAyznTUxi4xpaI2ni+OyiwHvsqydQ+B8LxJNSMvC+7r4bIMwjJADIohIbuAAy2OoKznJzj7cew7xFzyc4+3HsO8RSz3zX4byjitPpo/d6Susdnwl0wc4VhJhgv5MYWxZvJ481gW3BzXvfXNdfPGNoYKYUxw9sRBpcr/KIYaiUO8plPPuwtD7EbtcuS6sjk5x9uPYd4icnOPtx7DvETPfNfhvHFafTR+70lebW7W5pmxRtoTC+CmLyymhuHugjdNaVrLtcJC7cdLW6F7drdp46VxFEKBwfVVbnkQQz6eUe42LmmzMlsttLblNuTnH249h3iJyc4+3HsO8RM981+G8cVp9NH7vSRHZjaCCqiY6q/wAObUNqJRFmhhgbY0M2QyANDSzj+K1fpeyzuGuiIjFRNQMcbCR7H4U6NuvOc1hizloGtt/Qsjyc4+3HsO8Rc8nSP4wPYd4iZ75r8N44rT6aP3ekoapAD3WIIzGxAsCL6EDoHcrKxCaUub5FLgrYOJhyiTyQPB4hnG5hK3PfjM/vtVLuTnH249h3iLnk5x9uPYd4iZ75r8N44rT6aP3ekgXHQhlWMRdSvcYqcs8iNOHG0zrhjo25M1jztM2W3QvHhM2GAT5BUteaScMNS6J7MxjIYAAwHPfdbW6sjk5x9uPYd4icnOPtx7DvETPfNfhvHFafTR+70kUxrbWhiqJGRteWNeWtMVNROiyjdkc+nc4t6sxJ615sd2jp44pJqTyXjZBRaPggkfbiJuP9z4vI12cR5sjRrZTTk5x9uPYd4icnOPtx7DvETPfNfhvHFafTR+70kSq8ep5aqrhk8g8nDYDCWwwsGbyin4zLKxoceYZb67s3UuuJ7c0TZ5WtbLlbI9rTHTULmWDiG5CaYkttuJJ0Uv5Ocfbj2HeInJzj7cew7xEz3zX4bxxWn00fu9JGMOxmjqM0kbKOCR0tVxTZxC2zhh8TYXyAtDGh0rXuFwGZnGy5wWScVERqpsBNOJGmUA0RJjvzwA1uYm192qk3Jzj7cew7xFzyc4+3HsO8RM981+G8cVp9NH7vSVvi+1nk7KZlIKIt8jhL700MzuNIPG5nvYXZr7wSs7gGNwTtp3ytoePdDVRvIFLTFnu0JhdlmZxRdlEgAIvlc4hSrk5x9uPYd4i55Ocfbj2HeIme+a/DeOK0+mj93pMTWNpnRSh09NGDDJzs+FyaiNxaMkMXGOJcAOYQddFE9oqjCHTgltWTxNPc0z4Ww5vJo82UFhIOa+a/wsysLk6R/GB7DvEXHJzj7cew7xEz3zX4bxxWn00fu9JHcInww+ThpgEeWjDhUGLjP1jKZeMIABPF5Sf3Mt9FjnbfUVzzKnf0UtBb/plM+TnH249h3iJyc4+3HsO8RM981+G8cVp9NH7vSR7AcWpqiOR7Y6WmDqqaQN42ha/K8gsa5lXGS0NGgyc3UrybWxQuihLJYXSCqYBEw0Uji3K4vfnomNLQLAEO0OYdSlvJzj7cew7xFmNmuAynpZRJI/jbG4aGloPc4lxNu4WuuSlKSaUfLeW0aNGlUjUlVTSadkpXdtSvFLvZXX+Bzdm/2Si2Q4odQ9S4WTiC2n6H/wCsn0a7/wDB3REXon4sIiIAiIgCIiAIiIAiIgCIiAIiIAiIgCIiAIiIAiIgCIiAIiIAiIgCIiAIiIAiIgCIiAIiIAiIgCIiAIiIAiIgCIiAIiIAiIgCIiAIiIAiIgCIiAIiIAiIgCIiAIiIAiIgCIiAIiIAiIgCIiAIiIAiIgCIiAIiIAiIg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02100" y="3962063"/>
            <a:ext cx="4584700" cy="2489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ts val="0"/>
              </a:spcBef>
              <a:spcAft>
                <a:spcPts val="200"/>
              </a:spcAft>
              <a:buSzPct val="200000"/>
            </a:pPr>
            <a:endParaRPr lang="en-US" b="1" dirty="0" smtClean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Aft>
                <a:spcPts val="200"/>
              </a:spcAft>
              <a:buSzPct val="200000"/>
              <a:buBlip>
                <a:blip r:embed="rId2"/>
              </a:buBlip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Nearly </a:t>
            </a:r>
            <a:r>
              <a:rPr lang="en-US" sz="3200" b="1" dirty="0">
                <a:solidFill>
                  <a:srgbClr val="3DAB1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viewers</a:t>
            </a:r>
          </a:p>
          <a:p>
            <a:pPr eaLnBrk="0" hangingPunct="0">
              <a:spcBef>
                <a:spcPts val="0"/>
              </a:spcBef>
              <a:spcAft>
                <a:spcPts val="200"/>
              </a:spcAft>
              <a:buSzPct val="200000"/>
              <a:buBlip>
                <a:blip r:embed="rId2"/>
              </a:buBlip>
            </a:pPr>
            <a:endParaRPr lang="en-US" b="1" dirty="0" smtClean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Aft>
                <a:spcPts val="200"/>
              </a:spcAft>
              <a:buSzPct val="200000"/>
              <a:buBlip>
                <a:blip r:embed="rId2"/>
              </a:buBlip>
            </a:pP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</a:t>
            </a:r>
            <a:r>
              <a:rPr lang="en-US" sz="3200" b="1" dirty="0" smtClean="0">
                <a:solidFill>
                  <a:srgbClr val="3DAB1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program in its time period on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b="1" dirty="0" smtClean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Aft>
                <a:spcPts val="200"/>
              </a:spcAft>
              <a:buSzPct val="200000"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cable with virtually all key demos </a:t>
            </a:r>
          </a:p>
          <a:p>
            <a:pPr eaLnBrk="0" hangingPunct="0">
              <a:spcAft>
                <a:spcPts val="200"/>
              </a:spcAft>
              <a:buSzPct val="200000"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(Ranked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#2 on M18-49 and #5 </a:t>
            </a: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</a:t>
            </a:r>
          </a:p>
          <a:p>
            <a:pPr eaLnBrk="0" hangingPunct="0">
              <a:spcAft>
                <a:spcPts val="200"/>
              </a:spcAft>
              <a:buSzPct val="200000"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M18-34)</a:t>
            </a:r>
          </a:p>
          <a:p>
            <a:pPr eaLnBrk="0" hangingPunct="0">
              <a:spcBef>
                <a:spcPts val="0"/>
              </a:spcBef>
              <a:spcAft>
                <a:spcPts val="200"/>
              </a:spcAft>
              <a:buSzPct val="200000"/>
              <a:buBlip>
                <a:blip r:embed="rId2"/>
              </a:buBlip>
            </a:pPr>
            <a:endParaRPr lang="en-US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200"/>
              </a:spcAft>
              <a:buSzPct val="200000"/>
              <a:buBlip>
                <a:blip r:embed="rId2"/>
              </a:buBlip>
            </a:pPr>
            <a:endParaRPr lang="en-US" b="1" dirty="0" smtClean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200"/>
              </a:spcAft>
              <a:buSzPct val="200000"/>
            </a:pPr>
            <a:endParaRPr lang="en-US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http://a4d69b0be31a71a4ce13-693158ff2c1c99d0e4a41d57d491843d.r93.cf1.rackcdn.com/wp-content/uploads/2013/11/Eddie-Alvarez-Michael-Chandler-Bellator-092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5"/>
          <a:stretch/>
        </p:blipFill>
        <p:spPr bwMode="auto">
          <a:xfrm>
            <a:off x="372485" y="3733800"/>
            <a:ext cx="3740150" cy="2717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61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46205"/>
            <a:ext cx="9677400" cy="38417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ON AIR: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rgbClr val="3DAB16"/>
                </a:solidFill>
                <a:latin typeface="Century Gothic" pitchFamily="34" charset="0"/>
                <a:ea typeface="Adobe Gothic Std B" pitchFamily="34" charset="-128"/>
                <a:cs typeface="+mj-cs"/>
              </a:rPr>
              <a:t>CUSTOM VIGNETTES + FIGHT REPLAY</a:t>
            </a:r>
            <a:endParaRPr lang="en-US" sz="3000" b="1" dirty="0">
              <a:solidFill>
                <a:srgbClr val="3DAB16"/>
              </a:solidFill>
              <a:latin typeface="Century Gothic" pitchFamily="34" charset="0"/>
              <a:ea typeface="Adobe Gothic Std B" pitchFamily="34" charset="-128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2133600"/>
            <a:ext cx="4904581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  <a:spcAft>
                <a:spcPts val="200"/>
              </a:spcAft>
              <a:buSzPct val="150000"/>
              <a:buFont typeface="Arial" panose="020B0604020202020204" pitchFamily="34" charset="0"/>
              <a:buBlip>
                <a:blip r:embed="rId3"/>
              </a:buBlip>
            </a:pPr>
            <a:r>
              <a:rPr lang="en-US" sz="1600" b="1" dirty="0" smtClean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Ryse to the Top vignettes aired</a:t>
            </a:r>
            <a:r>
              <a:rPr lang="en-US" sz="16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during six Bellator fights with each week’s promotion including:</a:t>
            </a:r>
            <a:endParaRPr lang="en-US" sz="16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/>
            <a:r>
              <a:rPr lang="en-US" sz="16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1x 2:00 minute pod takeover in Season 9 Bellator per fight</a:t>
            </a:r>
          </a:p>
          <a:p>
            <a:pPr lvl="2"/>
            <a:r>
              <a:rPr lang="en-US" sz="16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:90 custom creative followed by :30 Ryse commercial creative</a:t>
            </a:r>
          </a:p>
          <a:p>
            <a:pPr lvl="2"/>
            <a:r>
              <a:rPr lang="en-US" sz="1600" i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3x aired on 11/2 free fight in place of PPV</a:t>
            </a:r>
          </a:p>
          <a:p>
            <a:endParaRPr lang="en-US" sz="1600" dirty="0" smtClean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4000" dirty="0" smtClean="0"/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3096173" cy="218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3098800"/>
            <a:ext cx="2343586" cy="16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4778355"/>
            <a:ext cx="4876800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200"/>
              </a:spcAft>
              <a:buSzPct val="150000"/>
              <a:buBlip>
                <a:blip r:embed="rId3"/>
              </a:buBlip>
            </a:pPr>
            <a:r>
              <a:rPr lang="en-US" sz="1600" b="1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IN-SHOW </a:t>
            </a:r>
            <a:r>
              <a:rPr lang="en-US" sz="1600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FEATURED FIGHT REPLAY SEGMENTS</a:t>
            </a:r>
          </a:p>
          <a:p>
            <a:pPr marL="1257300" lvl="3" indent="-342900" eaLnBrk="0" hangingPunct="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1x Fight Replay feature segment (in show) per sponsored fight (6x </a:t>
            </a:r>
            <a:r>
              <a:rPr lang="en-US" sz="1500" dirty="0" smtClean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total) allowing </a:t>
            </a:r>
            <a:r>
              <a:rPr lang="en-US" sz="15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fans to witness the key moments and winning move of each match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238071"/>
            <a:ext cx="8943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Century Gothic" panose="020B0502020202020204" pitchFamily="34" charset="0"/>
              </a:rPr>
              <a:t>RYSE FEATURED IN 6 BELLATOR FIGHTS FROM 10/18-11/22, WITH CUSTOM RYSE TO THE TOP VIGNETTES AND FIGHT REPLAY SPONSORSHIP: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81" y="4485560"/>
            <a:ext cx="36671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G:\Pitch\Toolkit\Image Library\SPK_GT\Spike\Spike Network Logos\SPIKE_Black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6348411"/>
            <a:ext cx="8001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static2.wikia.nocookie.net/__cb20130611213846/rysesonofrome/images/6/61/Ryse_Log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32" y="6473283"/>
            <a:ext cx="869668" cy="3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1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1982</Words>
  <Application>Microsoft Office PowerPoint</Application>
  <PresentationFormat>On-screen Show (4:3)</PresentationFormat>
  <Paragraphs>412</Paragraphs>
  <Slides>56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Viacom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Milidakis</dc:creator>
  <cp:lastModifiedBy>Keszkowski, Rebecca</cp:lastModifiedBy>
  <cp:revision>123</cp:revision>
  <cp:lastPrinted>2013-11-18T20:14:24Z</cp:lastPrinted>
  <dcterms:created xsi:type="dcterms:W3CDTF">2013-11-18T16:35:39Z</dcterms:created>
  <dcterms:modified xsi:type="dcterms:W3CDTF">2013-12-18T21:44:55Z</dcterms:modified>
</cp:coreProperties>
</file>