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77" r:id="rId2"/>
    <p:sldId id="478" r:id="rId3"/>
    <p:sldId id="479" r:id="rId4"/>
    <p:sldId id="481" r:id="rId5"/>
    <p:sldId id="493" r:id="rId6"/>
    <p:sldId id="482" r:id="rId7"/>
    <p:sldId id="483" r:id="rId8"/>
    <p:sldId id="484" r:id="rId9"/>
    <p:sldId id="494" r:id="rId10"/>
    <p:sldId id="485" r:id="rId11"/>
    <p:sldId id="489" r:id="rId12"/>
    <p:sldId id="486" r:id="rId13"/>
    <p:sldId id="491" r:id="rId14"/>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00"/>
    <a:srgbClr val="66FF33"/>
    <a:srgbClr val="5CEEF2"/>
    <a:srgbClr val="EA0000"/>
    <a:srgbClr val="808080"/>
    <a:srgbClr val="C11503"/>
    <a:srgbClr val="DE4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760" autoAdjust="0"/>
    <p:restoredTop sz="74359" autoAdjust="0"/>
  </p:normalViewPr>
  <p:slideViewPr>
    <p:cSldViewPr snapToObjects="1">
      <p:cViewPr>
        <p:scale>
          <a:sx n="75" d="100"/>
          <a:sy n="75" d="100"/>
        </p:scale>
        <p:origin x="-744" y="-2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pPr>
              <a:defRPr/>
            </a:pPr>
            <a:fld id="{BBC7B010-8F06-AD43-9849-6B87BCD0E01F}" type="datetimeFigureOut">
              <a:rPr lang="en-US"/>
              <a:pPr>
                <a:defRPr/>
              </a:pPr>
              <a:t>7/9/2013</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dirty="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pPr>
              <a:defRPr/>
            </a:pPr>
            <a:fld id="{1EC7D4EF-E6AF-9D46-97C4-6C0845F8DFF4}" type="slidenum">
              <a:rPr lang="en-US"/>
              <a:pPr>
                <a:defRPr/>
              </a:pPr>
              <a:t>‹#›</a:t>
            </a:fld>
            <a:endParaRPr lang="en-US" dirty="0"/>
          </a:p>
        </p:txBody>
      </p:sp>
    </p:spTree>
    <p:extLst>
      <p:ext uri="{BB962C8B-B14F-4D97-AF65-F5344CB8AC3E}">
        <p14:creationId xmlns:p14="http://schemas.microsoft.com/office/powerpoint/2010/main" val="7215781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EC7D4EF-E6AF-9D46-97C4-6C0845F8DFF4}" type="slidenum">
              <a:rPr lang="en-US" smtClean="0"/>
              <a:pPr>
                <a:defRPr/>
              </a:pPr>
              <a:t>1</a:t>
            </a:fld>
            <a:endParaRPr lang="en-US" dirty="0"/>
          </a:p>
        </p:txBody>
      </p:sp>
    </p:spTree>
    <p:extLst>
      <p:ext uri="{BB962C8B-B14F-4D97-AF65-F5344CB8AC3E}">
        <p14:creationId xmlns:p14="http://schemas.microsoft.com/office/powerpoint/2010/main" val="193711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EC7D4EF-E6AF-9D46-97C4-6C0845F8DFF4}"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93711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EC7D4EF-E6AF-9D46-97C4-6C0845F8DFF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93711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5263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C7D4EF-E6AF-9D46-97C4-6C0845F8DFF4}" type="slidenum">
              <a:rPr lang="en-US" smtClean="0"/>
              <a:pPr>
                <a:defRPr/>
              </a:pPr>
              <a:t>9</a:t>
            </a:fld>
            <a:endParaRPr lang="en-US" dirty="0"/>
          </a:p>
        </p:txBody>
      </p:sp>
    </p:spTree>
    <p:extLst>
      <p:ext uri="{BB962C8B-B14F-4D97-AF65-F5344CB8AC3E}">
        <p14:creationId xmlns:p14="http://schemas.microsoft.com/office/powerpoint/2010/main" val="82399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68389FA-E2EA-4EF8-9540-91C8C6763FF2}" type="slidenum">
              <a:rPr lang="en-US" smtClean="0">
                <a:solidFill>
                  <a:prstClr val="black"/>
                </a:solidFill>
              </a: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flipV="1">
            <a:off x="685800" y="868363"/>
            <a:ext cx="7772400" cy="460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55120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C4D7E8F9-E9A6-0C49-9E3C-E23653A03607}" type="datetime1">
              <a:rPr lang="en-US"/>
              <a:pPr>
                <a:defRPr/>
              </a:pPr>
              <a:t>7/9/2013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49AADDA3-0361-1941-9E88-A2FF3A074A59}" type="slidenum">
              <a:rPr lang="en-US"/>
              <a:pPr>
                <a:defRPr/>
              </a:pPr>
              <a:t>‹#›</a:t>
            </a:fld>
            <a:endParaRPr lang="en-US" dirty="0"/>
          </a:p>
        </p:txBody>
      </p:sp>
    </p:spTree>
    <p:extLst>
      <p:ext uri="{BB962C8B-B14F-4D97-AF65-F5344CB8AC3E}">
        <p14:creationId xmlns:p14="http://schemas.microsoft.com/office/powerpoint/2010/main" val="197635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64AE76F-63C6-A843-B55B-0FEF9442EF9A}" type="datetime1">
              <a:rPr lang="en-US"/>
              <a:pPr>
                <a:defRPr/>
              </a:pPr>
              <a:t>7/9/2013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5B3505D0-9F37-6143-AC72-544DC88CD21C}" type="slidenum">
              <a:rPr lang="en-US"/>
              <a:pPr>
                <a:defRPr/>
              </a:pPr>
              <a:t>‹#›</a:t>
            </a:fld>
            <a:endParaRPr lang="en-US" dirty="0"/>
          </a:p>
        </p:txBody>
      </p:sp>
    </p:spTree>
    <p:extLst>
      <p:ext uri="{BB962C8B-B14F-4D97-AF65-F5344CB8AC3E}">
        <p14:creationId xmlns:p14="http://schemas.microsoft.com/office/powerpoint/2010/main" val="70580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 name="Picture 4" descr="http://ap.ign.com/pictures/articles/5201/46600.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6457950"/>
            <a:ext cx="1337387"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1524000" y="6648450"/>
            <a:ext cx="64008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VM&amp;E_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0520" y="6539833"/>
            <a:ext cx="1120140" cy="2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98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998F57-A300-4258-8135-C3B96526D104}" type="datetimeFigureOut">
              <a:rPr lang="en-US" smtClean="0"/>
              <a:t>7/9/2013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77A9B1-1211-42BE-BDC6-9C2499CA266D}" type="slidenum">
              <a:rPr lang="en-US" smtClean="0"/>
              <a:t>‹#›</a:t>
            </a:fld>
            <a:endParaRPr lang="en-US" dirty="0"/>
          </a:p>
        </p:txBody>
      </p:sp>
    </p:spTree>
    <p:extLst>
      <p:ext uri="{BB962C8B-B14F-4D97-AF65-F5344CB8AC3E}">
        <p14:creationId xmlns:p14="http://schemas.microsoft.com/office/powerpoint/2010/main" val="209414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3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flipV="1">
            <a:off x="685800" y="868363"/>
            <a:ext cx="7772400" cy="46037"/>
          </a:xfrm>
          <a:prstGeom prst="rect">
            <a:avLst/>
          </a:prstGeom>
          <a:gradFill>
            <a:gsLst>
              <a:gs pos="0">
                <a:srgbClr val="FF0000"/>
              </a:gs>
              <a:gs pos="50000">
                <a:srgbClr val="C00000"/>
              </a:gs>
              <a:gs pos="100000">
                <a:srgbClr val="C1150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7421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7247BEC-C6F7-F141-96AA-A09E4521E7BA}" type="datetime1">
              <a:rPr lang="en-US"/>
              <a:pPr>
                <a:defRPr/>
              </a:pPr>
              <a:t>7/9/2013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E633837B-2594-2B4F-824D-0C59D7B2FBBA}" type="slidenum">
              <a:rPr lang="en-US"/>
              <a:pPr>
                <a:defRPr/>
              </a:pPr>
              <a:t>‹#›</a:t>
            </a:fld>
            <a:endParaRPr lang="en-US" dirty="0"/>
          </a:p>
        </p:txBody>
      </p:sp>
    </p:spTree>
    <p:extLst>
      <p:ext uri="{BB962C8B-B14F-4D97-AF65-F5344CB8AC3E}">
        <p14:creationId xmlns:p14="http://schemas.microsoft.com/office/powerpoint/2010/main" val="127419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9A30DF45-042B-DC47-8C0C-657CD2CA378A}" type="datetime1">
              <a:rPr lang="en-US"/>
              <a:pPr>
                <a:defRPr/>
              </a:pPr>
              <a:t>7/9/2013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9BAE6A58-3B45-C049-8559-80C9389905F1}" type="slidenum">
              <a:rPr lang="en-US"/>
              <a:pPr>
                <a:defRPr/>
              </a:pPr>
              <a:t>‹#›</a:t>
            </a:fld>
            <a:endParaRPr lang="en-US" dirty="0"/>
          </a:p>
        </p:txBody>
      </p:sp>
    </p:spTree>
    <p:extLst>
      <p:ext uri="{BB962C8B-B14F-4D97-AF65-F5344CB8AC3E}">
        <p14:creationId xmlns:p14="http://schemas.microsoft.com/office/powerpoint/2010/main" val="363724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03EB1739-3942-D24C-BE41-FF063541FDF2}" type="datetime1">
              <a:rPr lang="en-US"/>
              <a:pPr>
                <a:defRPr/>
              </a:pPr>
              <a:t>7/9/2013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0738CBC3-E439-BB47-9355-A4259590784F}" type="slidenum">
              <a:rPr lang="en-US"/>
              <a:pPr>
                <a:defRPr/>
              </a:pPr>
              <a:t>‹#›</a:t>
            </a:fld>
            <a:endParaRPr lang="en-US" dirty="0"/>
          </a:p>
        </p:txBody>
      </p:sp>
    </p:spTree>
    <p:extLst>
      <p:ext uri="{BB962C8B-B14F-4D97-AF65-F5344CB8AC3E}">
        <p14:creationId xmlns:p14="http://schemas.microsoft.com/office/powerpoint/2010/main" val="217717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30B3F4BF-4564-F541-8758-B26AA56FE18A}" type="datetime1">
              <a:rPr lang="en-US"/>
              <a:pPr>
                <a:defRPr/>
              </a:pPr>
              <a:t>7/9/2013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372BBE12-8DD6-3047-81E4-76BE04CE0C5F}" type="slidenum">
              <a:rPr lang="en-US"/>
              <a:pPr>
                <a:defRPr/>
              </a:pPr>
              <a:t>‹#›</a:t>
            </a:fld>
            <a:endParaRPr lang="en-US" dirty="0"/>
          </a:p>
        </p:txBody>
      </p:sp>
    </p:spTree>
    <p:extLst>
      <p:ext uri="{BB962C8B-B14F-4D97-AF65-F5344CB8AC3E}">
        <p14:creationId xmlns:p14="http://schemas.microsoft.com/office/powerpoint/2010/main" val="40322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C442259F-BEA0-FA40-AF1F-0D521A0CF5A3}" type="datetime1">
              <a:rPr lang="en-US"/>
              <a:pPr>
                <a:defRPr/>
              </a:pPr>
              <a:t>7/9/2013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1A98B848-0098-BE42-B412-9E8BF946D17F}" type="slidenum">
              <a:rPr lang="en-US"/>
              <a:pPr>
                <a:defRPr/>
              </a:pPr>
              <a:t>‹#›</a:t>
            </a:fld>
            <a:endParaRPr lang="en-US" dirty="0"/>
          </a:p>
        </p:txBody>
      </p:sp>
    </p:spTree>
    <p:extLst>
      <p:ext uri="{BB962C8B-B14F-4D97-AF65-F5344CB8AC3E}">
        <p14:creationId xmlns:p14="http://schemas.microsoft.com/office/powerpoint/2010/main" val="111172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75ED9164-593E-0E4D-9451-4CD7EB3C6028}" type="datetime1">
              <a:rPr lang="en-US"/>
              <a:pPr>
                <a:defRPr/>
              </a:pPr>
              <a:t>7/9/2013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07CC918D-0D1A-DF4A-BEDA-74D9E8B0B392}" type="slidenum">
              <a:rPr lang="en-US"/>
              <a:pPr>
                <a:defRPr/>
              </a:pPr>
              <a:t>‹#›</a:t>
            </a:fld>
            <a:endParaRPr lang="en-US" dirty="0"/>
          </a:p>
        </p:txBody>
      </p:sp>
    </p:spTree>
    <p:extLst>
      <p:ext uri="{BB962C8B-B14F-4D97-AF65-F5344CB8AC3E}">
        <p14:creationId xmlns:p14="http://schemas.microsoft.com/office/powerpoint/2010/main" val="37461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989AEA3F-B226-794D-9D53-2A0327BBFDDB}" type="datetime1">
              <a:rPr lang="en-US"/>
              <a:pPr>
                <a:defRPr/>
              </a:pPr>
              <a:t>7/9/2013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ABF9D575-0280-8B41-B89D-C2FFDB78170C}" type="slidenum">
              <a:rPr lang="en-US"/>
              <a:pPr>
                <a:defRPr/>
              </a:pPr>
              <a:t>‹#›</a:t>
            </a:fld>
            <a:endParaRPr lang="en-US" dirty="0"/>
          </a:p>
        </p:txBody>
      </p:sp>
    </p:spTree>
    <p:extLst>
      <p:ext uri="{BB962C8B-B14F-4D97-AF65-F5344CB8AC3E}">
        <p14:creationId xmlns:p14="http://schemas.microsoft.com/office/powerpoint/2010/main" val="417643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893" r:id="rId12"/>
    <p:sldLayoutId id="2147483905" r:id="rId13"/>
    <p:sldLayoutId id="2147483918"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jpe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0.xml"/><Relationship Id="rId1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microsoft.com/office/2007/relationships/hdphoto" Target="../media/hdphoto5.wdp"/><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12794" y="2133600"/>
            <a:ext cx="4186911" cy="259034"/>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23" name="Picture 22" descr="G:\Pitch\Toolkit\Image Library\SPK_GT\Spike\Spike Network Logos\SPIKE_Blac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6248400"/>
            <a:ext cx="800100" cy="60007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5819" y="2851697"/>
            <a:ext cx="4186911" cy="259034"/>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1" name="TextBox 30"/>
          <p:cNvSpPr txBox="1"/>
          <p:nvPr/>
        </p:nvSpPr>
        <p:spPr>
          <a:xfrm>
            <a:off x="228600" y="298332"/>
            <a:ext cx="8851669" cy="1015663"/>
          </a:xfrm>
          <a:prstGeom prst="rect">
            <a:avLst/>
          </a:prstGeom>
          <a:solidFill>
            <a:schemeClr val="bg1">
              <a:alpha val="84000"/>
            </a:schemeClr>
          </a:solidFill>
        </p:spPr>
        <p:txBody>
          <a:bodyPr wrap="square" rtlCol="0" anchor="ctr">
            <a:spAutoFit/>
          </a:bodyPr>
          <a:lstStyle/>
          <a:p>
            <a:pPr fontAlgn="auto">
              <a:lnSpc>
                <a:spcPts val="3600"/>
              </a:lnSpc>
              <a:spcBef>
                <a:spcPts val="0"/>
              </a:spcBef>
              <a:spcAft>
                <a:spcPts val="0"/>
              </a:spcAft>
            </a:pPr>
            <a:r>
              <a:rPr lang="en-US" sz="4400" b="1" dirty="0" smtClean="0">
                <a:solidFill>
                  <a:srgbClr val="000000"/>
                </a:solidFill>
                <a:latin typeface="Century Gothic"/>
                <a:ea typeface="+mn-ea"/>
                <a:cs typeface="Century Gothic"/>
              </a:rPr>
              <a:t>BELLATOR.  </a:t>
            </a:r>
            <a:r>
              <a:rPr lang="en-US" sz="2800" b="1" dirty="0" smtClean="0">
                <a:solidFill>
                  <a:srgbClr val="000000"/>
                </a:solidFill>
                <a:latin typeface="Century Gothic"/>
                <a:ea typeface="+mn-ea"/>
                <a:cs typeface="Century Gothic"/>
              </a:rPr>
              <a:t>THE ONLY MMA LEAGUE WHERE THE DESTINY OF A CHAMPION…</a:t>
            </a:r>
            <a:endParaRPr lang="en-US" sz="2800" b="1" dirty="0">
              <a:solidFill>
                <a:srgbClr val="000000"/>
              </a:solidFill>
              <a:latin typeface="Century Gothic"/>
              <a:ea typeface="+mn-ea"/>
              <a:cs typeface="Century Gothic"/>
            </a:endParaRPr>
          </a:p>
        </p:txBody>
      </p:sp>
      <p:pic>
        <p:nvPicPr>
          <p:cNvPr id="32" name="Picture 31" descr="Michael-Chandler-1220_cu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4412" y="1463535"/>
            <a:ext cx="3623510" cy="5430090"/>
          </a:xfrm>
          <a:prstGeom prst="rect">
            <a:avLst/>
          </a:prstGeom>
          <a:effectLst>
            <a:outerShdw blurRad="234950" dist="38100" dir="19500000" algn="tl" rotWithShape="0">
              <a:prstClr val="black">
                <a:alpha val="54000"/>
              </a:prstClr>
            </a:outerShdw>
          </a:effectLst>
        </p:spPr>
      </p:pic>
      <p:pic>
        <p:nvPicPr>
          <p:cNvPr id="33" name="Picture 32" descr="Attila_Vegh_0375.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07130" y="1495638"/>
            <a:ext cx="2791170" cy="5385904"/>
          </a:xfrm>
          <a:prstGeom prst="rect">
            <a:avLst/>
          </a:prstGeom>
          <a:effectLst>
            <a:outerShdw blurRad="234950" dist="38100" dir="19500000" algn="tl" rotWithShape="0">
              <a:prstClr val="black">
                <a:alpha val="54000"/>
              </a:prstClr>
            </a:outerShdw>
          </a:effectLst>
        </p:spPr>
      </p:pic>
      <p:pic>
        <p:nvPicPr>
          <p:cNvPr id="34" name="Picture 33" descr="Alexander-Shlemenko-0147_cut.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7068" y="1487794"/>
            <a:ext cx="3619941" cy="5382080"/>
          </a:xfrm>
          <a:prstGeom prst="rect">
            <a:avLst/>
          </a:prstGeom>
          <a:effectLst>
            <a:outerShdw blurRad="234950" dist="38100" dir="19500000" algn="tl" rotWithShape="0">
              <a:prstClr val="black">
                <a:alpha val="54000"/>
              </a:prstClr>
            </a:outerShdw>
          </a:effectLst>
        </p:spPr>
      </p:pic>
      <p:pic>
        <p:nvPicPr>
          <p:cNvPr id="35" name="Picture 34" descr="Pat-Curran-1905_cut.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61712" y="1501619"/>
            <a:ext cx="3165316" cy="5376975"/>
          </a:xfrm>
          <a:prstGeom prst="rect">
            <a:avLst/>
          </a:prstGeom>
          <a:effectLst>
            <a:outerShdw blurRad="234950" dist="38100" dir="19500000" algn="tl" rotWithShape="0">
              <a:prstClr val="black">
                <a:alpha val="54000"/>
              </a:prstClr>
            </a:outerShdw>
          </a:effectLst>
        </p:spPr>
      </p:pic>
      <p:pic>
        <p:nvPicPr>
          <p:cNvPr id="36" name="Picture 35" descr="Alexander_Volkov_3591.png"/>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a:xfrm>
            <a:off x="59241" y="1725554"/>
            <a:ext cx="3104955" cy="5142734"/>
          </a:xfrm>
          <a:prstGeom prst="rect">
            <a:avLst/>
          </a:prstGeom>
          <a:effectLst>
            <a:outerShdw blurRad="234950" dist="38100" dir="19500000" algn="tl" rotWithShape="0">
              <a:prstClr val="black">
                <a:alpha val="54000"/>
              </a:prstClr>
            </a:outerShdw>
          </a:effectLst>
        </p:spPr>
      </p:pic>
      <p:sp>
        <p:nvSpPr>
          <p:cNvPr id="37" name="Rectangle 36"/>
          <p:cNvSpPr/>
          <p:nvPr/>
        </p:nvSpPr>
        <p:spPr>
          <a:xfrm>
            <a:off x="4957089" y="4481681"/>
            <a:ext cx="4186911" cy="259034"/>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38" name="Picture 37" descr="Eduardo-Dantas-1307_cutout.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659903" y="1777485"/>
            <a:ext cx="2539802" cy="5084700"/>
          </a:xfrm>
          <a:prstGeom prst="rect">
            <a:avLst/>
          </a:prstGeom>
          <a:effectLst>
            <a:outerShdw blurRad="234950" dist="38100" dir="19500000" algn="tl" rotWithShape="0">
              <a:prstClr val="black">
                <a:alpha val="54000"/>
              </a:prstClr>
            </a:outerShdw>
          </a:effectLst>
        </p:spPr>
      </p:pic>
      <p:sp>
        <p:nvSpPr>
          <p:cNvPr id="39" name="TextBox 38"/>
          <p:cNvSpPr txBox="1"/>
          <p:nvPr/>
        </p:nvSpPr>
        <p:spPr>
          <a:xfrm>
            <a:off x="0" y="5010219"/>
            <a:ext cx="6399857" cy="707886"/>
          </a:xfrm>
          <a:prstGeom prst="rect">
            <a:avLst/>
          </a:prstGeom>
          <a:solidFill>
            <a:srgbClr val="EA0000"/>
          </a:solidFill>
        </p:spPr>
        <p:txBody>
          <a:bodyPr wrap="square" rtlCol="0">
            <a:spAutoFit/>
          </a:bodyPr>
          <a:lstStyle/>
          <a:p>
            <a:pPr fontAlgn="auto">
              <a:spcBef>
                <a:spcPts val="0"/>
              </a:spcBef>
              <a:spcAft>
                <a:spcPts val="0"/>
              </a:spcAft>
            </a:pPr>
            <a:r>
              <a:rPr lang="en-US" sz="4000" b="1" dirty="0" smtClean="0">
                <a:solidFill>
                  <a:prstClr val="black"/>
                </a:solidFill>
                <a:latin typeface="Century Gothic"/>
                <a:ea typeface="+mn-ea"/>
                <a:cs typeface="Century Gothic"/>
              </a:rPr>
              <a:t>…RESTS IN THE HANDS OF</a:t>
            </a:r>
            <a:endParaRPr lang="en-US" sz="4000" b="1" dirty="0">
              <a:solidFill>
                <a:prstClr val="black"/>
              </a:solidFill>
              <a:latin typeface="Century Gothic"/>
              <a:ea typeface="+mn-ea"/>
              <a:cs typeface="Century Gothic"/>
            </a:endParaRPr>
          </a:p>
        </p:txBody>
      </p:sp>
      <p:sp>
        <p:nvSpPr>
          <p:cNvPr id="40" name="Rectangle 39"/>
          <p:cNvSpPr/>
          <p:nvPr/>
        </p:nvSpPr>
        <p:spPr>
          <a:xfrm>
            <a:off x="1515180" y="5666858"/>
            <a:ext cx="7613080" cy="927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1" name="TextBox 40"/>
          <p:cNvSpPr txBox="1"/>
          <p:nvPr/>
        </p:nvSpPr>
        <p:spPr>
          <a:xfrm>
            <a:off x="1634535" y="5679433"/>
            <a:ext cx="7493742" cy="1066959"/>
          </a:xfrm>
          <a:prstGeom prst="rect">
            <a:avLst/>
          </a:prstGeom>
          <a:noFill/>
        </p:spPr>
        <p:txBody>
          <a:bodyPr wrap="square" rtlCol="0">
            <a:spAutoFit/>
          </a:bodyPr>
          <a:lstStyle/>
          <a:p>
            <a:pPr fontAlgn="auto">
              <a:lnSpc>
                <a:spcPts val="7200"/>
              </a:lnSpc>
              <a:spcBef>
                <a:spcPts val="0"/>
              </a:spcBef>
              <a:spcAft>
                <a:spcPts val="0"/>
              </a:spcAft>
            </a:pPr>
            <a:r>
              <a:rPr lang="en-US" sz="8000" b="1" dirty="0" smtClean="0">
                <a:solidFill>
                  <a:prstClr val="white"/>
                </a:solidFill>
                <a:latin typeface="Century Gothic"/>
                <a:ea typeface="+mn-ea"/>
                <a:cs typeface="Century Gothic"/>
              </a:rPr>
              <a:t>EACH FIGHTER</a:t>
            </a:r>
            <a:endParaRPr lang="en-US" sz="8000" b="1" dirty="0">
              <a:solidFill>
                <a:srgbClr val="FFFFFF"/>
              </a:solidFill>
              <a:latin typeface="Century Gothic"/>
              <a:ea typeface="+mn-ea"/>
              <a:cs typeface="Century Gothic"/>
            </a:endParaRPr>
          </a:p>
        </p:txBody>
      </p:sp>
      <p:sp>
        <p:nvSpPr>
          <p:cNvPr id="18" name="Rectangle 17"/>
          <p:cNvSpPr/>
          <p:nvPr/>
        </p:nvSpPr>
        <p:spPr>
          <a:xfrm>
            <a:off x="1447800" y="6641275"/>
            <a:ext cx="5867400" cy="246221"/>
          </a:xfrm>
          <a:prstGeom prst="rect">
            <a:avLst/>
          </a:prstGeom>
        </p:spPr>
        <p:txBody>
          <a:bodyPr wrap="square">
            <a:spAutoFit/>
          </a:bodyPr>
          <a:lstStyle/>
          <a:p>
            <a:r>
              <a:rPr lang="en-US" sz="1000" dirty="0">
                <a:solidFill>
                  <a:schemeClr val="bg1"/>
                </a:solidFill>
                <a:effectLst>
                  <a:outerShdw blurRad="38100" dist="38100" dir="2700000" algn="tl">
                    <a:srgbClr val="000000">
                      <a:alpha val="43137"/>
                    </a:srgbClr>
                  </a:outerShdw>
                </a:effectLst>
                <a:latin typeface="Century Gothic" pitchFamily="34" charset="0"/>
              </a:rPr>
              <a:t>http://www.bellator.com/Fighters.dbml</a:t>
            </a:r>
          </a:p>
        </p:txBody>
      </p:sp>
      <p:pic>
        <p:nvPicPr>
          <p:cNvPr id="20" name="Picture 4" descr="http://ap.ign.com/pictures/articles/5201/46600.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0" y="6457950"/>
            <a:ext cx="1337387"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524000" y="6648450"/>
            <a:ext cx="64008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24" name="Picture 23" descr="VM&amp;E_LOGO.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970520" y="6539833"/>
            <a:ext cx="1120140" cy="2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32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21421209">
            <a:off x="439937" y="3244655"/>
            <a:ext cx="3740174" cy="294139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TextBox 11"/>
          <p:cNvSpPr txBox="1"/>
          <p:nvPr/>
        </p:nvSpPr>
        <p:spPr>
          <a:xfrm>
            <a:off x="293243" y="1113726"/>
            <a:ext cx="8241157" cy="2239074"/>
          </a:xfrm>
          <a:prstGeom prst="rect">
            <a:avLst/>
          </a:prstGeom>
          <a:noFill/>
        </p:spPr>
        <p:txBody>
          <a:bodyPr wrap="square" rtlCol="0">
            <a:spAutoFit/>
          </a:bodyPr>
          <a:lstStyle/>
          <a:p>
            <a:pPr fontAlgn="auto">
              <a:spcBef>
                <a:spcPts val="0"/>
              </a:spcBef>
              <a:spcAft>
                <a:spcPts val="0"/>
              </a:spcAft>
            </a:pPr>
            <a:r>
              <a:rPr lang="en-US" sz="1550" dirty="0" smtClean="0">
                <a:solidFill>
                  <a:srgbClr val="000000"/>
                </a:solidFill>
                <a:latin typeface="Century Gothic"/>
                <a:ea typeface="+mn-ea"/>
                <a:cs typeface="Arial" pitchFamily="34" charset="0"/>
              </a:rPr>
              <a:t>For the perfect viewing companion, the </a:t>
            </a:r>
            <a:r>
              <a:rPr lang="en-US" sz="1550" dirty="0" smtClean="0">
                <a:solidFill>
                  <a:srgbClr val="000000"/>
                </a:solidFill>
                <a:latin typeface="Century Gothic"/>
                <a:cs typeface="Arial" pitchFamily="34" charset="0"/>
              </a:rPr>
              <a:t>Bellator </a:t>
            </a:r>
            <a:r>
              <a:rPr lang="en-US" sz="1550" dirty="0">
                <a:solidFill>
                  <a:srgbClr val="000000"/>
                </a:solidFill>
                <a:latin typeface="Century Gothic"/>
                <a:cs typeface="Arial" pitchFamily="34" charset="0"/>
              </a:rPr>
              <a:t>MMA iOS app </a:t>
            </a:r>
            <a:r>
              <a:rPr lang="en-US" sz="1550" dirty="0" smtClean="0">
                <a:solidFill>
                  <a:srgbClr val="000000"/>
                </a:solidFill>
                <a:latin typeface="Century Gothic"/>
                <a:ea typeface="+mn-ea"/>
                <a:cs typeface="Arial" pitchFamily="34" charset="0"/>
              </a:rPr>
              <a:t>is dynamically </a:t>
            </a:r>
            <a:r>
              <a:rPr lang="en-US" sz="1550" dirty="0" smtClean="0">
                <a:solidFill>
                  <a:srgbClr val="000000"/>
                </a:solidFill>
                <a:latin typeface="Century Gothic"/>
                <a:ea typeface="+mn-ea"/>
                <a:cs typeface="Gill Sans"/>
              </a:rPr>
              <a:t>programmed </a:t>
            </a:r>
            <a:r>
              <a:rPr lang="en-US" sz="1550" dirty="0" smtClean="0">
                <a:solidFill>
                  <a:srgbClr val="000000"/>
                </a:solidFill>
                <a:latin typeface="Century Gothic"/>
                <a:ea typeface="+mn-ea"/>
                <a:cs typeface="Arial" pitchFamily="34" charset="0"/>
              </a:rPr>
              <a:t>to </a:t>
            </a:r>
            <a:r>
              <a:rPr lang="en-US" sz="1550" dirty="0">
                <a:solidFill>
                  <a:srgbClr val="000000"/>
                </a:solidFill>
                <a:latin typeface="Century Gothic"/>
                <a:ea typeface="+mn-ea"/>
                <a:cs typeface="Arial" pitchFamily="34" charset="0"/>
              </a:rPr>
              <a:t>make watching LIVE fights </a:t>
            </a:r>
            <a:r>
              <a:rPr lang="en-US" sz="1550" dirty="0" smtClean="0">
                <a:solidFill>
                  <a:srgbClr val="000000"/>
                </a:solidFill>
                <a:latin typeface="Century Gothic"/>
                <a:ea typeface="+mn-ea"/>
                <a:cs typeface="Arial" pitchFamily="34" charset="0"/>
              </a:rPr>
              <a:t>richer.  It allows fans to </a:t>
            </a:r>
            <a:r>
              <a:rPr lang="en-US" sz="1550" dirty="0">
                <a:solidFill>
                  <a:srgbClr val="000000"/>
                </a:solidFill>
                <a:latin typeface="Century Gothic"/>
                <a:ea typeface="+mn-ea"/>
                <a:cs typeface="Arial" pitchFamily="34" charset="0"/>
              </a:rPr>
              <a:t>compare fighters and historical statistics to make </a:t>
            </a:r>
            <a:r>
              <a:rPr lang="en-US" sz="1550" dirty="0" smtClean="0">
                <a:solidFill>
                  <a:srgbClr val="000000"/>
                </a:solidFill>
                <a:latin typeface="Century Gothic"/>
                <a:ea typeface="+mn-ea"/>
                <a:cs typeface="Arial" pitchFamily="34" charset="0"/>
              </a:rPr>
              <a:t>their pre-fight </a:t>
            </a:r>
            <a:r>
              <a:rPr lang="en-US" sz="1550" dirty="0">
                <a:solidFill>
                  <a:srgbClr val="000000"/>
                </a:solidFill>
                <a:latin typeface="Century Gothic"/>
                <a:ea typeface="+mn-ea"/>
                <a:cs typeface="Arial" pitchFamily="34" charset="0"/>
              </a:rPr>
              <a:t>picks, watch exclusive videos, and dig deep into robust bio </a:t>
            </a:r>
            <a:r>
              <a:rPr lang="en-US" sz="1550" dirty="0" smtClean="0">
                <a:solidFill>
                  <a:srgbClr val="000000"/>
                </a:solidFill>
                <a:latin typeface="Century Gothic"/>
                <a:ea typeface="+mn-ea"/>
                <a:cs typeface="Arial" pitchFamily="34" charset="0"/>
              </a:rPr>
              <a:t>pages.</a:t>
            </a:r>
          </a:p>
          <a:p>
            <a:pPr fontAlgn="auto">
              <a:spcBef>
                <a:spcPts val="0"/>
              </a:spcBef>
              <a:spcAft>
                <a:spcPts val="0"/>
              </a:spcAft>
            </a:pPr>
            <a:endParaRPr lang="en-US" sz="1550" dirty="0">
              <a:solidFill>
                <a:srgbClr val="000000"/>
              </a:solidFill>
              <a:latin typeface="Century Gothic"/>
              <a:ea typeface="+mn-ea"/>
              <a:cs typeface="Arial" pitchFamily="34" charset="0"/>
            </a:endParaRPr>
          </a:p>
          <a:p>
            <a:pPr fontAlgn="auto">
              <a:spcBef>
                <a:spcPts val="0"/>
              </a:spcBef>
              <a:spcAft>
                <a:spcPts val="0"/>
              </a:spcAft>
            </a:pPr>
            <a:r>
              <a:rPr lang="en-US" sz="1550" dirty="0" smtClean="0">
                <a:solidFill>
                  <a:srgbClr val="000000"/>
                </a:solidFill>
                <a:latin typeface="Century Gothic"/>
                <a:cs typeface="Arial" pitchFamily="34" charset="0"/>
              </a:rPr>
              <a:t>Ryse will bring fans the action wherever they are in the fan </a:t>
            </a:r>
            <a:r>
              <a:rPr lang="en-US" sz="1550" dirty="0">
                <a:solidFill>
                  <a:srgbClr val="000000"/>
                </a:solidFill>
                <a:latin typeface="Century Gothic"/>
                <a:cs typeface="Arial" pitchFamily="34" charset="0"/>
              </a:rPr>
              <a:t>favorite Bellator </a:t>
            </a:r>
            <a:r>
              <a:rPr lang="en-US" sz="1550" dirty="0" smtClean="0">
                <a:solidFill>
                  <a:srgbClr val="000000"/>
                </a:solidFill>
                <a:latin typeface="Century Gothic"/>
                <a:cs typeface="Arial" pitchFamily="34" charset="0"/>
              </a:rPr>
              <a:t>MMA iOS app including branding on a “presented by” welcome screen and brand placements within the iOS app.</a:t>
            </a:r>
            <a:endParaRPr lang="en-US" sz="1550" dirty="0">
              <a:solidFill>
                <a:srgbClr val="000000"/>
              </a:solidFill>
              <a:latin typeface="Century Gothic"/>
              <a:cs typeface="Arial" pitchFamily="34" charset="0"/>
            </a:endParaRPr>
          </a:p>
          <a:p>
            <a:pPr fontAlgn="auto">
              <a:spcBef>
                <a:spcPts val="0"/>
              </a:spcBef>
              <a:spcAft>
                <a:spcPts val="0"/>
              </a:spcAft>
            </a:pPr>
            <a:endParaRPr lang="en-US" sz="1550" dirty="0">
              <a:solidFill>
                <a:srgbClr val="000000"/>
              </a:solidFill>
              <a:latin typeface="Century Gothic"/>
              <a:ea typeface="+mn-ea"/>
              <a:cs typeface="Arial" pitchFamily="34" charset="0"/>
            </a:endParaRPr>
          </a:p>
        </p:txBody>
      </p:sp>
      <p:sp>
        <p:nvSpPr>
          <p:cNvPr id="8" name="Rectangle 12"/>
          <p:cNvSpPr>
            <a:spLocks noChangeArrowheads="1"/>
          </p:cNvSpPr>
          <p:nvPr/>
        </p:nvSpPr>
        <p:spPr bwMode="auto">
          <a:xfrm rot="21405579">
            <a:off x="622994" y="3261471"/>
            <a:ext cx="3561917" cy="3012342"/>
          </a:xfrm>
          <a:prstGeom prst="rect">
            <a:avLst/>
          </a:prstGeom>
          <a:noFill/>
          <a:ln w="9525">
            <a:noFill/>
            <a:miter lim="800000"/>
            <a:headEnd/>
            <a:tailEnd/>
          </a:ln>
        </p:spPr>
        <p:txBody>
          <a:bodyPr/>
          <a:lstStyle/>
          <a:p>
            <a:pPr eaLnBrk="0" fontAlgn="auto" hangingPunct="0">
              <a:spcBef>
                <a:spcPts val="0"/>
              </a:spcBef>
              <a:spcAft>
                <a:spcPts val="0"/>
              </a:spcAft>
              <a:buSzPct val="150000"/>
            </a:pPr>
            <a:r>
              <a:rPr lang="en-US" sz="1600" b="1" dirty="0" smtClean="0">
                <a:latin typeface="Century Gothic"/>
                <a:ea typeface="+mn-ea"/>
                <a:cs typeface="Gill Sans"/>
              </a:rPr>
              <a:t>FIGHT PICKS</a:t>
            </a:r>
            <a:r>
              <a:rPr lang="en-US" sz="1600" b="1" i="1" dirty="0" smtClean="0">
                <a:latin typeface="Century Gothic"/>
                <a:ea typeface="+mn-ea"/>
                <a:cs typeface="Gill Sans"/>
              </a:rPr>
              <a:t>: PRE-FIGHT</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Promotes tune-in to the live fight</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Users vote on their fight predictions</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Educate fans on fighter stats </a:t>
            </a:r>
          </a:p>
          <a:p>
            <a:pPr marL="171450" indent="-171450" eaLnBrk="0" fontAlgn="auto" hangingPunct="0">
              <a:spcBef>
                <a:spcPts val="0"/>
              </a:spcBef>
              <a:spcAft>
                <a:spcPts val="0"/>
              </a:spcAft>
              <a:buSzPct val="150000"/>
              <a:buFontTx/>
              <a:buBlip>
                <a:blip r:embed="rId3"/>
              </a:buBlip>
            </a:pPr>
            <a:endParaRPr lang="en-US" sz="700" dirty="0" smtClean="0">
              <a:latin typeface="Century Gothic"/>
              <a:ea typeface="+mn-ea"/>
              <a:cs typeface="Gill Sans"/>
            </a:endParaRPr>
          </a:p>
          <a:p>
            <a:pPr marL="171450" indent="-171450" eaLnBrk="0" fontAlgn="auto" hangingPunct="0">
              <a:spcBef>
                <a:spcPts val="0"/>
              </a:spcBef>
              <a:spcAft>
                <a:spcPts val="0"/>
              </a:spcAft>
              <a:buSzPct val="150000"/>
              <a:buFontTx/>
              <a:buBlip>
                <a:blip r:embed="rId3"/>
              </a:buBlip>
            </a:pPr>
            <a:endParaRPr lang="en-US" sz="700" dirty="0" smtClean="0">
              <a:latin typeface="Century Gothic"/>
              <a:ea typeface="+mn-ea"/>
              <a:cs typeface="Gill Sans"/>
            </a:endParaRPr>
          </a:p>
          <a:p>
            <a:pPr eaLnBrk="0" fontAlgn="auto" hangingPunct="0">
              <a:spcBef>
                <a:spcPts val="0"/>
              </a:spcBef>
              <a:spcAft>
                <a:spcPts val="0"/>
              </a:spcAft>
              <a:buSzPct val="150000"/>
            </a:pPr>
            <a:r>
              <a:rPr lang="en-US" sz="1600" b="1" dirty="0" smtClean="0">
                <a:latin typeface="Century Gothic"/>
                <a:ea typeface="+mn-ea"/>
                <a:cs typeface="Gill Sans"/>
              </a:rPr>
              <a:t>THE 4</a:t>
            </a:r>
            <a:r>
              <a:rPr lang="en-US" sz="1600" b="1" baseline="30000" dirty="0" smtClean="0">
                <a:latin typeface="Century Gothic"/>
                <a:ea typeface="+mn-ea"/>
                <a:cs typeface="Gill Sans"/>
              </a:rPr>
              <a:t>TH</a:t>
            </a:r>
            <a:r>
              <a:rPr lang="en-US" sz="1600" b="1" dirty="0" smtClean="0">
                <a:latin typeface="Century Gothic"/>
                <a:ea typeface="+mn-ea"/>
                <a:cs typeface="Gill Sans"/>
              </a:rPr>
              <a:t> JUDGE</a:t>
            </a:r>
            <a:r>
              <a:rPr lang="en-US" sz="1600" b="1" i="1" dirty="0" smtClean="0">
                <a:latin typeface="Century Gothic"/>
                <a:ea typeface="+mn-ea"/>
                <a:cs typeface="Gill Sans"/>
              </a:rPr>
              <a:t>: LIVE FIGHT</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Fans act as “fourth judge” by giving their feedback on who’s winning – and their commentary is shown on-air! </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Real time interactive fight stats</a:t>
            </a:r>
          </a:p>
          <a:p>
            <a:pPr marL="171450" indent="-171450" eaLnBrk="0" fontAlgn="auto" hangingPunct="0">
              <a:spcBef>
                <a:spcPts val="0"/>
              </a:spcBef>
              <a:spcAft>
                <a:spcPts val="0"/>
              </a:spcAft>
              <a:buSzPct val="150000"/>
              <a:buFontTx/>
              <a:buBlip>
                <a:blip r:embed="rId3"/>
              </a:buBlip>
            </a:pPr>
            <a:endParaRPr lang="en-US" sz="700" dirty="0" smtClean="0">
              <a:latin typeface="Century Gothic"/>
              <a:ea typeface="+mn-ea"/>
              <a:cs typeface="Gill Sans"/>
            </a:endParaRPr>
          </a:p>
          <a:p>
            <a:pPr marL="171450" indent="-171450" eaLnBrk="0" fontAlgn="auto" hangingPunct="0">
              <a:spcBef>
                <a:spcPts val="0"/>
              </a:spcBef>
              <a:spcAft>
                <a:spcPts val="0"/>
              </a:spcAft>
              <a:buSzPct val="150000"/>
              <a:buFontTx/>
              <a:buBlip>
                <a:blip r:embed="rId3"/>
              </a:buBlip>
            </a:pPr>
            <a:endParaRPr lang="en-US" sz="700" dirty="0" smtClean="0">
              <a:latin typeface="Century Gothic"/>
              <a:ea typeface="+mn-ea"/>
              <a:cs typeface="Gill Sans"/>
            </a:endParaRPr>
          </a:p>
          <a:p>
            <a:pPr eaLnBrk="0" fontAlgn="auto" hangingPunct="0">
              <a:spcBef>
                <a:spcPts val="0"/>
              </a:spcBef>
              <a:spcAft>
                <a:spcPts val="0"/>
              </a:spcAft>
              <a:buSzPct val="150000"/>
            </a:pPr>
            <a:r>
              <a:rPr lang="en-US" sz="1600" b="1" dirty="0" smtClean="0">
                <a:latin typeface="Century Gothic"/>
                <a:ea typeface="+mn-ea"/>
                <a:cs typeface="Gill Sans"/>
              </a:rPr>
              <a:t>FIGHT OF THE NIGHT: </a:t>
            </a:r>
            <a:r>
              <a:rPr lang="en-US" sz="1600" b="1" i="1" dirty="0" smtClean="0">
                <a:latin typeface="Century Gothic"/>
                <a:ea typeface="+mn-ea"/>
                <a:cs typeface="Gill Sans"/>
              </a:rPr>
              <a:t>POST-FIGHT</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Fans vote on “fight of the night”</a:t>
            </a:r>
          </a:p>
          <a:p>
            <a:pPr marL="274320" indent="-274320" eaLnBrk="0" fontAlgn="auto" hangingPunct="0">
              <a:spcBef>
                <a:spcPts val="0"/>
              </a:spcBef>
              <a:spcAft>
                <a:spcPts val="0"/>
              </a:spcAft>
              <a:buSzPct val="150000"/>
              <a:buFontTx/>
              <a:buBlip>
                <a:blip r:embed="rId3"/>
              </a:buBlip>
            </a:pPr>
            <a:r>
              <a:rPr lang="en-US" sz="1200" dirty="0" smtClean="0">
                <a:latin typeface="Century Gothic"/>
                <a:ea typeface="+mn-ea"/>
                <a:cs typeface="Gill Sans"/>
              </a:rPr>
              <a:t>Share video clips &amp; comments</a:t>
            </a:r>
            <a:endParaRPr lang="en-US" sz="1200" dirty="0">
              <a:latin typeface="Century Gothic"/>
              <a:ea typeface="+mn-ea"/>
              <a:cs typeface="Gill Sans"/>
            </a:endParaRPr>
          </a:p>
        </p:txBody>
      </p:sp>
      <p:pic>
        <p:nvPicPr>
          <p:cNvPr id="19" name="Picture 18" descr="ipad_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297" y="2590800"/>
            <a:ext cx="4055303" cy="3738481"/>
          </a:xfrm>
          <a:prstGeom prst="rect">
            <a:avLst/>
          </a:prstGeom>
        </p:spPr>
      </p:pic>
      <p:grpSp>
        <p:nvGrpSpPr>
          <p:cNvPr id="15" name="Group 14"/>
          <p:cNvGrpSpPr/>
          <p:nvPr/>
        </p:nvGrpSpPr>
        <p:grpSpPr>
          <a:xfrm>
            <a:off x="4413125" y="4882048"/>
            <a:ext cx="2571756" cy="1443660"/>
            <a:chOff x="4767380" y="4817709"/>
            <a:chExt cx="2098928" cy="1283791"/>
          </a:xfrm>
        </p:grpSpPr>
        <p:pic>
          <p:nvPicPr>
            <p:cNvPr id="16" name="Picture 15" descr="iphone 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174948" y="4410141"/>
              <a:ext cx="1283791" cy="2098928"/>
            </a:xfrm>
            <a:prstGeom prst="rect">
              <a:avLst/>
            </a:prstGeom>
            <a:effectLst>
              <a:outerShdw blurRad="234950" dist="38100" dir="2700000" algn="tl" rotWithShape="0">
                <a:srgbClr val="000000">
                  <a:alpha val="61000"/>
                </a:srgbClr>
              </a:outerShdw>
            </a:effectLst>
          </p:spPr>
        </p:pic>
        <p:pic>
          <p:nvPicPr>
            <p:cNvPr id="17" name="Picture 16" descr="Bellator_iPad_App_v22.bm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62825" y="5034773"/>
              <a:ext cx="1321111" cy="949270"/>
            </a:xfrm>
            <a:prstGeom prst="rect">
              <a:avLst/>
            </a:prstGeom>
            <a:ln>
              <a:noFill/>
            </a:ln>
            <a:effectLst/>
          </p:spPr>
        </p:pic>
      </p:grpSp>
      <p:sp>
        <p:nvSpPr>
          <p:cNvPr id="24" name="TextBox 23"/>
          <p:cNvSpPr txBox="1"/>
          <p:nvPr/>
        </p:nvSpPr>
        <p:spPr>
          <a:xfrm>
            <a:off x="457200" y="228600"/>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INTERACTIVE APP &amp; MOBILE*</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2" name="TextBox 1"/>
          <p:cNvSpPr txBox="1"/>
          <p:nvPr/>
        </p:nvSpPr>
        <p:spPr>
          <a:xfrm>
            <a:off x="1524000" y="6629400"/>
            <a:ext cx="4495800" cy="246221"/>
          </a:xfrm>
          <a:prstGeom prst="rect">
            <a:avLst/>
          </a:prstGeom>
          <a:noFill/>
        </p:spPr>
        <p:txBody>
          <a:bodyPr wrap="square" rtlCol="0">
            <a:spAutoFit/>
          </a:bodyPr>
          <a:lstStyle/>
          <a:p>
            <a:r>
              <a:rPr lang="en-US" sz="1000" dirty="0" smtClean="0">
                <a:latin typeface="Century Gothic" pitchFamily="34" charset="0"/>
              </a:rPr>
              <a:t>*App available only on iOS products</a:t>
            </a:r>
            <a:endParaRPr lang="en-US" sz="1000" dirty="0">
              <a:latin typeface="Century Gothic" pitchFamily="34" charset="0"/>
            </a:endParaRPr>
          </a:p>
        </p:txBody>
      </p:sp>
    </p:spTree>
    <p:extLst>
      <p:ext uri="{BB962C8B-B14F-4D97-AF65-F5344CB8AC3E}">
        <p14:creationId xmlns:p14="http://schemas.microsoft.com/office/powerpoint/2010/main" val="3801185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0733" y="2577836"/>
            <a:ext cx="8238366" cy="320377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TextBox 6"/>
          <p:cNvSpPr txBox="1"/>
          <p:nvPr/>
        </p:nvSpPr>
        <p:spPr>
          <a:xfrm>
            <a:off x="533400" y="1119250"/>
            <a:ext cx="7391400" cy="1015663"/>
          </a:xfrm>
          <a:prstGeom prst="rect">
            <a:avLst/>
          </a:prstGeom>
          <a:noFill/>
        </p:spPr>
        <p:txBody>
          <a:bodyPr wrap="square" rtlCol="0">
            <a:spAutoFit/>
          </a:bodyPr>
          <a:lstStyle/>
          <a:p>
            <a:pPr fontAlgn="auto">
              <a:spcBef>
                <a:spcPts val="0"/>
              </a:spcBef>
              <a:spcAft>
                <a:spcPts val="0"/>
              </a:spcAft>
            </a:pPr>
            <a:r>
              <a:rPr lang="en-US" sz="2000" b="1" dirty="0" smtClean="0">
                <a:solidFill>
                  <a:srgbClr val="000000"/>
                </a:solidFill>
                <a:latin typeface="Century Gothic"/>
                <a:ea typeface="+mn-ea"/>
                <a:cs typeface="Gill Sans"/>
              </a:rPr>
              <a:t>All eyes on Ryse with premiere brand exposure and extensive on-site integration throughout Season 9 tournament coverage including:</a:t>
            </a:r>
          </a:p>
        </p:txBody>
      </p:sp>
      <p:sp>
        <p:nvSpPr>
          <p:cNvPr id="10" name="TextBox 9"/>
          <p:cNvSpPr txBox="1"/>
          <p:nvPr/>
        </p:nvSpPr>
        <p:spPr>
          <a:xfrm>
            <a:off x="3846357" y="5817244"/>
            <a:ext cx="2879499" cy="276999"/>
          </a:xfrm>
          <a:prstGeom prst="rect">
            <a:avLst/>
          </a:prstGeom>
          <a:noFill/>
        </p:spPr>
        <p:txBody>
          <a:bodyPr wrap="square" rtlCol="0">
            <a:spAutoFit/>
          </a:bodyPr>
          <a:lstStyle/>
          <a:p>
            <a:pPr fontAlgn="auto">
              <a:spcBef>
                <a:spcPts val="0"/>
              </a:spcBef>
              <a:spcAft>
                <a:spcPts val="0"/>
              </a:spcAft>
            </a:pPr>
            <a:r>
              <a:rPr lang="en-US" sz="1200" dirty="0" smtClean="0">
                <a:solidFill>
                  <a:prstClr val="white"/>
                </a:solidFill>
                <a:latin typeface="Century Gothic"/>
                <a:ea typeface="+mn-ea"/>
                <a:cs typeface="+mn-cs"/>
              </a:rPr>
              <a:t>*Pending venue approval</a:t>
            </a:r>
            <a:endParaRPr lang="en-US" sz="1200" dirty="0">
              <a:solidFill>
                <a:prstClr val="white"/>
              </a:solidFill>
              <a:latin typeface="Century Gothic"/>
              <a:ea typeface="+mn-ea"/>
              <a:cs typeface="+mn-cs"/>
            </a:endParaRPr>
          </a:p>
        </p:txBody>
      </p:sp>
      <p:sp>
        <p:nvSpPr>
          <p:cNvPr id="13" name="Rectangle 12"/>
          <p:cNvSpPr>
            <a:spLocks noChangeArrowheads="1"/>
          </p:cNvSpPr>
          <p:nvPr/>
        </p:nvSpPr>
        <p:spPr bwMode="auto">
          <a:xfrm>
            <a:off x="3813187" y="2438400"/>
            <a:ext cx="5175446" cy="3893125"/>
          </a:xfrm>
          <a:prstGeom prst="rect">
            <a:avLst/>
          </a:prstGeom>
          <a:noFill/>
          <a:ln w="9525">
            <a:noFill/>
            <a:miter lim="800000"/>
            <a:headEnd/>
            <a:tailEnd/>
          </a:ln>
        </p:spPr>
        <p:txBody>
          <a:bodyPr/>
          <a:lstStyle/>
          <a:p>
            <a:pPr eaLnBrk="0" fontAlgn="auto" hangingPunct="0">
              <a:spcBef>
                <a:spcPts val="0"/>
              </a:spcBef>
              <a:spcAft>
                <a:spcPts val="1000"/>
              </a:spcAft>
              <a:buSzPct val="150000"/>
            </a:pPr>
            <a:r>
              <a:rPr lang="en-US" b="1" dirty="0" smtClean="0">
                <a:solidFill>
                  <a:srgbClr val="000000"/>
                </a:solidFill>
                <a:latin typeface="Century Gothic"/>
                <a:ea typeface="+mn-ea"/>
                <a:cs typeface="Gill Sans"/>
              </a:rPr>
              <a:t>Season 9 Tournament (6 fight weeks)</a:t>
            </a:r>
          </a:p>
          <a:p>
            <a:pPr marL="342900" indent="-342900" eaLnBrk="0" fontAlgn="auto" hangingPunct="0">
              <a:spcBef>
                <a:spcPts val="0"/>
              </a:spcBef>
              <a:spcAft>
                <a:spcPts val="1000"/>
              </a:spcAft>
              <a:buSzPct val="150000"/>
              <a:buFontTx/>
              <a:buBlip>
                <a:blip r:embed="rId3"/>
              </a:buBlip>
            </a:pPr>
            <a:r>
              <a:rPr lang="en-US" sz="1500" dirty="0" smtClean="0">
                <a:solidFill>
                  <a:srgbClr val="000000"/>
                </a:solidFill>
                <a:latin typeface="Century Gothic"/>
                <a:ea typeface="+mn-ea"/>
                <a:cs typeface="Gill Sans"/>
              </a:rPr>
              <a:t>Ryse branding on mat </a:t>
            </a:r>
            <a:r>
              <a:rPr lang="en-US" sz="1500" dirty="0">
                <a:solidFill>
                  <a:srgbClr val="000000"/>
                </a:solidFill>
                <a:latin typeface="Century Gothic"/>
                <a:ea typeface="+mn-ea"/>
                <a:cs typeface="Gill Sans"/>
              </a:rPr>
              <a:t>s</a:t>
            </a:r>
            <a:r>
              <a:rPr lang="en-US" sz="1500" dirty="0" smtClean="0">
                <a:solidFill>
                  <a:srgbClr val="000000"/>
                </a:solidFill>
                <a:latin typeface="Century Gothic"/>
                <a:ea typeface="+mn-ea"/>
                <a:cs typeface="Gill Sans"/>
              </a:rPr>
              <a:t>ignage and cage </a:t>
            </a:r>
            <a:r>
              <a:rPr lang="en-US" sz="1500" dirty="0">
                <a:solidFill>
                  <a:srgbClr val="000000"/>
                </a:solidFill>
                <a:latin typeface="Century Gothic"/>
                <a:ea typeface="+mn-ea"/>
                <a:cs typeface="Gill Sans"/>
              </a:rPr>
              <a:t>p</a:t>
            </a:r>
            <a:r>
              <a:rPr lang="en-US" sz="1500" dirty="0" smtClean="0">
                <a:solidFill>
                  <a:srgbClr val="000000"/>
                </a:solidFill>
                <a:latin typeface="Century Gothic"/>
                <a:ea typeface="+mn-ea"/>
                <a:cs typeface="Gill Sans"/>
              </a:rPr>
              <a:t>osts</a:t>
            </a:r>
          </a:p>
          <a:p>
            <a:pPr marL="342900" indent="-342900" eaLnBrk="0" fontAlgn="auto" hangingPunct="0">
              <a:spcBef>
                <a:spcPts val="0"/>
              </a:spcBef>
              <a:spcAft>
                <a:spcPts val="1000"/>
              </a:spcAft>
              <a:buSzPct val="150000"/>
              <a:buFontTx/>
              <a:buBlip>
                <a:blip r:embed="rId3"/>
              </a:buBlip>
            </a:pPr>
            <a:r>
              <a:rPr lang="en-US" sz="1500" dirty="0" smtClean="0">
                <a:solidFill>
                  <a:srgbClr val="000000"/>
                </a:solidFill>
                <a:latin typeface="Century Gothic"/>
                <a:ea typeface="+mn-ea"/>
                <a:cs typeface="Gill Sans"/>
              </a:rPr>
              <a:t>Televised in-cage announcements driving fans online for more “Stories of the Ryse” content</a:t>
            </a:r>
            <a:endParaRPr lang="en-US" sz="1500" dirty="0">
              <a:solidFill>
                <a:srgbClr val="000000"/>
              </a:solidFill>
              <a:latin typeface="Century Gothic"/>
              <a:ea typeface="+mn-ea"/>
              <a:cs typeface="Gill Sans"/>
            </a:endParaRPr>
          </a:p>
          <a:p>
            <a:pPr marL="342900" indent="-342900" eaLnBrk="0" fontAlgn="auto" hangingPunct="0">
              <a:spcBef>
                <a:spcPts val="0"/>
              </a:spcBef>
              <a:spcAft>
                <a:spcPts val="1000"/>
              </a:spcAft>
              <a:buSzPct val="150000"/>
              <a:buFontTx/>
              <a:buBlip>
                <a:blip r:embed="rId3"/>
              </a:buBlip>
            </a:pPr>
            <a:r>
              <a:rPr lang="en-US" sz="1500" dirty="0" smtClean="0">
                <a:solidFill>
                  <a:srgbClr val="000000"/>
                </a:solidFill>
                <a:latin typeface="Century Gothic"/>
                <a:ea typeface="+mn-ea"/>
                <a:cs typeface="Gill Sans"/>
              </a:rPr>
              <a:t>In-arena commercials</a:t>
            </a:r>
          </a:p>
          <a:p>
            <a:pPr marL="342900" indent="-342900" eaLnBrk="0" fontAlgn="auto" hangingPunct="0">
              <a:spcBef>
                <a:spcPts val="0"/>
              </a:spcBef>
              <a:spcAft>
                <a:spcPts val="1000"/>
              </a:spcAft>
              <a:buSzPct val="150000"/>
              <a:buFontTx/>
              <a:buBlip>
                <a:blip r:embed="rId3"/>
              </a:buBlip>
            </a:pPr>
            <a:r>
              <a:rPr lang="en-US" sz="1500" dirty="0" smtClean="0">
                <a:solidFill>
                  <a:srgbClr val="000000"/>
                </a:solidFill>
                <a:latin typeface="Century Gothic"/>
                <a:ea typeface="+mn-ea"/>
                <a:cs typeface="Gill Sans"/>
              </a:rPr>
              <a:t>Branded round </a:t>
            </a:r>
            <a:r>
              <a:rPr lang="en-US" sz="1500" dirty="0">
                <a:solidFill>
                  <a:srgbClr val="000000"/>
                </a:solidFill>
                <a:latin typeface="Century Gothic"/>
                <a:ea typeface="+mn-ea"/>
                <a:cs typeface="Gill Sans"/>
              </a:rPr>
              <a:t>c</a:t>
            </a:r>
            <a:r>
              <a:rPr lang="en-US" sz="1500" dirty="0" smtClean="0">
                <a:solidFill>
                  <a:srgbClr val="000000"/>
                </a:solidFill>
                <a:latin typeface="Century Gothic"/>
                <a:ea typeface="+mn-ea"/>
                <a:cs typeface="Gill Sans"/>
              </a:rPr>
              <a:t>ards</a:t>
            </a:r>
          </a:p>
          <a:p>
            <a:pPr marL="342900" indent="-342900" eaLnBrk="0" fontAlgn="auto" hangingPunct="0">
              <a:spcBef>
                <a:spcPts val="0"/>
              </a:spcBef>
              <a:spcAft>
                <a:spcPts val="1000"/>
              </a:spcAft>
              <a:buSzPct val="150000"/>
              <a:buFontTx/>
              <a:buBlip>
                <a:blip r:embed="rId3"/>
              </a:buBlip>
            </a:pPr>
            <a:r>
              <a:rPr lang="en-US" sz="1500" dirty="0" smtClean="0">
                <a:solidFill>
                  <a:srgbClr val="000000"/>
                </a:solidFill>
                <a:latin typeface="Century Gothic"/>
                <a:ea typeface="+mn-ea"/>
                <a:cs typeface="Gill Sans"/>
              </a:rPr>
              <a:t>Weigh-in/Press </a:t>
            </a:r>
            <a:r>
              <a:rPr lang="en-US" sz="1500" dirty="0">
                <a:solidFill>
                  <a:srgbClr val="000000"/>
                </a:solidFill>
                <a:latin typeface="Century Gothic"/>
                <a:ea typeface="+mn-ea"/>
                <a:cs typeface="Gill Sans"/>
              </a:rPr>
              <a:t>c</a:t>
            </a:r>
            <a:r>
              <a:rPr lang="en-US" sz="1500" dirty="0" smtClean="0">
                <a:solidFill>
                  <a:srgbClr val="000000"/>
                </a:solidFill>
                <a:latin typeface="Century Gothic"/>
                <a:ea typeface="+mn-ea"/>
                <a:cs typeface="Gill Sans"/>
              </a:rPr>
              <a:t>onference </a:t>
            </a:r>
            <a:r>
              <a:rPr lang="en-US" sz="1500" dirty="0">
                <a:solidFill>
                  <a:srgbClr val="000000"/>
                </a:solidFill>
                <a:latin typeface="Century Gothic"/>
                <a:ea typeface="+mn-ea"/>
                <a:cs typeface="Gill Sans"/>
              </a:rPr>
              <a:t>i</a:t>
            </a:r>
            <a:r>
              <a:rPr lang="en-US" sz="1500" dirty="0" smtClean="0">
                <a:solidFill>
                  <a:srgbClr val="000000"/>
                </a:solidFill>
                <a:latin typeface="Century Gothic"/>
                <a:ea typeface="+mn-ea"/>
                <a:cs typeface="Gill Sans"/>
              </a:rPr>
              <a:t>ntegration</a:t>
            </a:r>
          </a:p>
          <a:p>
            <a:pPr marL="342900" indent="-342900" eaLnBrk="0" fontAlgn="auto" hangingPunct="0">
              <a:spcBef>
                <a:spcPts val="0"/>
              </a:spcBef>
              <a:spcAft>
                <a:spcPts val="1000"/>
              </a:spcAft>
              <a:buSzPct val="150000"/>
              <a:buFontTx/>
              <a:buBlip>
                <a:blip r:embed="rId3"/>
              </a:buBlip>
            </a:pPr>
            <a:r>
              <a:rPr lang="en-US" sz="1500" dirty="0" smtClean="0">
                <a:solidFill>
                  <a:srgbClr val="000000"/>
                </a:solidFill>
                <a:latin typeface="Century Gothic"/>
                <a:ea typeface="+mn-ea"/>
                <a:cs typeface="Gill Sans"/>
              </a:rPr>
              <a:t>On-site gaming booths for fans to engage and interact with Ryse first-hand</a:t>
            </a:r>
          </a:p>
        </p:txBody>
      </p:sp>
      <p:sp>
        <p:nvSpPr>
          <p:cNvPr id="22" name="TextBox 21"/>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ON-SITE</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14" name="Rectangle 13"/>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19" name="Rectangle 18"/>
          <p:cNvSpPr/>
          <p:nvPr/>
        </p:nvSpPr>
        <p:spPr>
          <a:xfrm>
            <a:off x="1128921" y="2301552"/>
            <a:ext cx="2304149" cy="1704521"/>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0" name="Rectangle 19"/>
          <p:cNvSpPr/>
          <p:nvPr/>
        </p:nvSpPr>
        <p:spPr>
          <a:xfrm rot="431574">
            <a:off x="408425" y="4037610"/>
            <a:ext cx="3176331" cy="185484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rot="21391704">
            <a:off x="1237536" y="2358495"/>
            <a:ext cx="2443681" cy="1626653"/>
          </a:xfrm>
          <a:prstGeom prst="rect">
            <a:avLst/>
          </a:prstGeom>
          <a:noFill/>
          <a:ln w="9525">
            <a:noFill/>
            <a:miter lim="800000"/>
            <a:headEnd/>
            <a:tailEnd/>
          </a:ln>
        </p:spPr>
      </p:pic>
      <p:pic>
        <p:nvPicPr>
          <p:cNvPr id="23"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318605">
            <a:off x="504851" y="3936309"/>
            <a:ext cx="2945777" cy="1960160"/>
          </a:xfrm>
          <a:prstGeom prst="rect">
            <a:avLst/>
          </a:prstGeom>
          <a:noFill/>
          <a:ln w="9525">
            <a:noFill/>
            <a:miter lim="800000"/>
            <a:headEnd/>
            <a:tailEnd/>
          </a:ln>
        </p:spPr>
      </p:pic>
      <p:sp>
        <p:nvSpPr>
          <p:cNvPr id="2" name="TextBox 1"/>
          <p:cNvSpPr txBox="1"/>
          <p:nvPr/>
        </p:nvSpPr>
        <p:spPr>
          <a:xfrm>
            <a:off x="1447800" y="6094243"/>
            <a:ext cx="6324600" cy="369332"/>
          </a:xfrm>
          <a:prstGeom prst="rect">
            <a:avLst/>
          </a:prstGeom>
          <a:noFill/>
        </p:spPr>
        <p:txBody>
          <a:bodyPr wrap="square" rtlCol="0">
            <a:spAutoFit/>
          </a:bodyPr>
          <a:lstStyle/>
          <a:p>
            <a:pPr algn="r"/>
            <a:r>
              <a:rPr lang="en-US" dirty="0" smtClean="0"/>
              <a:t>*Mat Integration Deadline 8/15</a:t>
            </a:r>
            <a:endParaRPr lang="en-US" dirty="0"/>
          </a:p>
        </p:txBody>
      </p:sp>
    </p:spTree>
    <p:extLst>
      <p:ext uri="{BB962C8B-B14F-4D97-AF65-F5344CB8AC3E}">
        <p14:creationId xmlns:p14="http://schemas.microsoft.com/office/powerpoint/2010/main" val="159352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6629400"/>
            <a:ext cx="4194927" cy="246221"/>
          </a:xfrm>
          <a:prstGeom prst="rect">
            <a:avLst/>
          </a:prstGeom>
          <a:noFill/>
        </p:spPr>
        <p:txBody>
          <a:bodyPr wrap="square" rtlCol="0">
            <a:spAutoFit/>
          </a:bodyPr>
          <a:lstStyle/>
          <a:p>
            <a:pPr fontAlgn="auto">
              <a:spcBef>
                <a:spcPts val="0"/>
              </a:spcBef>
              <a:spcAft>
                <a:spcPts val="0"/>
              </a:spcAft>
            </a:pPr>
            <a:r>
              <a:rPr lang="en-US" sz="1000" dirty="0" smtClean="0">
                <a:latin typeface="Century Gothic"/>
                <a:ea typeface="+mn-ea"/>
                <a:cs typeface="+mn-cs"/>
              </a:rPr>
              <a:t>*Facebook and Twitter spots are unbranded</a:t>
            </a:r>
            <a:endParaRPr lang="en-US" sz="1000" dirty="0">
              <a:latin typeface="Century Gothic"/>
              <a:ea typeface="+mn-ea"/>
              <a:cs typeface="+mn-cs"/>
            </a:endParaRPr>
          </a:p>
        </p:txBody>
      </p:sp>
      <p:sp>
        <p:nvSpPr>
          <p:cNvPr id="20" name="TextBox 19"/>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SOCIAL &amp; EDITORIAL</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pic>
        <p:nvPicPr>
          <p:cNvPr id="1026" name="Picture 2" descr="http://c.dryicons.com/images/icon_sets/travel_and_tourism_part_2/png/512x512/wifi.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4461"/>
          <a:stretch/>
        </p:blipFill>
        <p:spPr bwMode="auto">
          <a:xfrm rot="2920794">
            <a:off x="-133295" y="1709968"/>
            <a:ext cx="6168127" cy="5276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cincodesign.com/blog2010/wp-content/uploads/2011/06/Cinco_RYSE_Kingdoms_LOGO.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10000" r="99324">
                        <a14:foregroundMark x1="36892" y1="21120" x2="44595" y2="70483"/>
                        <a14:foregroundMark x1="61216" y1="21120" x2="58649" y2="38422"/>
                        <a14:foregroundMark x1="79054" y1="21120" x2="78784" y2="68448"/>
                      </a14:backgroundRemoval>
                    </a14:imgEffect>
                  </a14:imgLayer>
                </a14:imgProps>
              </a:ext>
              <a:ext uri="{28A0092B-C50C-407E-A947-70E740481C1C}">
                <a14:useLocalDpi xmlns:a14="http://schemas.microsoft.com/office/drawing/2010/main"/>
              </a:ext>
            </a:extLst>
          </a:blip>
          <a:srcRect/>
          <a:stretch>
            <a:fillRect/>
          </a:stretch>
        </p:blipFill>
        <p:spPr bwMode="auto">
          <a:xfrm>
            <a:off x="915326" y="5334000"/>
            <a:ext cx="1078797" cy="572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4281298">
            <a:off x="476188" y="2221343"/>
            <a:ext cx="1478242" cy="774096"/>
            <a:chOff x="1338607" y="2744267"/>
            <a:chExt cx="4974786" cy="3085695"/>
          </a:xfrm>
        </p:grpSpPr>
        <p:pic>
          <p:nvPicPr>
            <p:cNvPr id="1029"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158738" y="2744267"/>
              <a:ext cx="3365370" cy="301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524108" y="2744267"/>
              <a:ext cx="789285" cy="308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338607" y="2744268"/>
              <a:ext cx="820132" cy="308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15" descr="fb.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0768" y="2294676"/>
            <a:ext cx="1296021" cy="1296021"/>
          </a:xfrm>
          <a:prstGeom prst="rect">
            <a:avLst/>
          </a:prstGeom>
        </p:spPr>
      </p:pic>
      <p:pic>
        <p:nvPicPr>
          <p:cNvPr id="17" name="Picture 16" descr="twitter.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59109" y="2910684"/>
            <a:ext cx="1296021" cy="1296021"/>
          </a:xfrm>
          <a:prstGeom prst="rect">
            <a:avLst/>
          </a:prstGeom>
        </p:spPr>
      </p:pic>
      <p:pic>
        <p:nvPicPr>
          <p:cNvPr id="18" name="Picture 17" descr="tumb_icon.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8696" y="2121658"/>
            <a:ext cx="1079500" cy="1079500"/>
          </a:xfrm>
          <a:prstGeom prst="rect">
            <a:avLst/>
          </a:prstGeom>
        </p:spPr>
      </p:pic>
      <p:pic>
        <p:nvPicPr>
          <p:cNvPr id="24" name="Picture 23" descr="iphone.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20591057">
            <a:off x="721046" y="1724049"/>
            <a:ext cx="942141" cy="1752600"/>
          </a:xfrm>
          <a:prstGeom prst="rect">
            <a:avLst/>
          </a:prstGeom>
          <a:effectLst>
            <a:outerShdw blurRad="40005" dist="22987" dir="6000000" algn="tl" rotWithShape="0">
              <a:srgbClr val="000000">
                <a:alpha val="35000"/>
              </a:srgbClr>
            </a:outerShdw>
          </a:effectLst>
        </p:spPr>
      </p:pic>
      <p:grpSp>
        <p:nvGrpSpPr>
          <p:cNvPr id="5" name="Group 4"/>
          <p:cNvGrpSpPr/>
          <p:nvPr/>
        </p:nvGrpSpPr>
        <p:grpSpPr>
          <a:xfrm>
            <a:off x="3962400" y="4495800"/>
            <a:ext cx="3035299" cy="2068751"/>
            <a:chOff x="4118727" y="4484449"/>
            <a:chExt cx="3035299" cy="2068751"/>
          </a:xfrm>
        </p:grpSpPr>
        <p:pic>
          <p:nvPicPr>
            <p:cNvPr id="21" name="Picture 20" descr="laptop1.pn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118727" y="4484449"/>
              <a:ext cx="3035299" cy="2068751"/>
            </a:xfrm>
            <a:prstGeom prst="rect">
              <a:avLst/>
            </a:prstGeom>
            <a:effectLst>
              <a:outerShdw blurRad="40005" dist="22987" dir="6000000" algn="tl" rotWithShape="0">
                <a:srgbClr val="000000">
                  <a:alpha val="35000"/>
                </a:srgbClr>
              </a:outerShdw>
            </a:effectLst>
          </p:spPr>
        </p:pic>
        <p:grpSp>
          <p:nvGrpSpPr>
            <p:cNvPr id="25" name="Group 24"/>
            <p:cNvGrpSpPr/>
            <p:nvPr/>
          </p:nvGrpSpPr>
          <p:grpSpPr>
            <a:xfrm>
              <a:off x="4598466" y="4674083"/>
              <a:ext cx="2030934" cy="1370224"/>
              <a:chOff x="1338607" y="2744267"/>
              <a:chExt cx="4974786" cy="3085695"/>
            </a:xfrm>
          </p:grpSpPr>
          <p:pic>
            <p:nvPicPr>
              <p:cNvPr id="26" name="Picture 5"/>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158738" y="2744267"/>
                <a:ext cx="3365370" cy="301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5524108" y="2744267"/>
                <a:ext cx="789285" cy="308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338607" y="2744268"/>
                <a:ext cx="820132" cy="308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 name="TextBox 2"/>
          <p:cNvSpPr txBox="1"/>
          <p:nvPr/>
        </p:nvSpPr>
        <p:spPr>
          <a:xfrm>
            <a:off x="2159069" y="1077889"/>
            <a:ext cx="2606804" cy="400110"/>
          </a:xfrm>
          <a:prstGeom prst="rect">
            <a:avLst/>
          </a:prstGeom>
          <a:noFill/>
        </p:spPr>
        <p:txBody>
          <a:bodyPr wrap="none" rtlCol="0">
            <a:spAutoFit/>
          </a:bodyPr>
          <a:lstStyle/>
          <a:p>
            <a:pPr marL="285750" indent="-285750">
              <a:buFont typeface="Arial" pitchFamily="34" charset="0"/>
              <a:buChar char="•"/>
            </a:pPr>
            <a:r>
              <a:rPr lang="en-US" sz="2000" dirty="0" smtClean="0">
                <a:latin typeface="Century Gothic" pitchFamily="34" charset="0"/>
              </a:rPr>
              <a:t>PROMO BUTTONS</a:t>
            </a:r>
            <a:endParaRPr lang="en-US" sz="2000" dirty="0">
              <a:latin typeface="Century Gothic" pitchFamily="34" charset="0"/>
            </a:endParaRPr>
          </a:p>
        </p:txBody>
      </p:sp>
      <p:sp>
        <p:nvSpPr>
          <p:cNvPr id="31" name="TextBox 30"/>
          <p:cNvSpPr txBox="1"/>
          <p:nvPr/>
        </p:nvSpPr>
        <p:spPr>
          <a:xfrm>
            <a:off x="5263436" y="2527918"/>
            <a:ext cx="4433987" cy="707886"/>
          </a:xfrm>
          <a:prstGeom prst="rect">
            <a:avLst/>
          </a:prstGeom>
          <a:noFill/>
        </p:spPr>
        <p:txBody>
          <a:bodyPr wrap="square" rtlCol="0">
            <a:spAutoFit/>
          </a:bodyPr>
          <a:lstStyle/>
          <a:p>
            <a:pPr marL="285750" indent="-285750">
              <a:buFont typeface="Arial" pitchFamily="34" charset="0"/>
              <a:buChar char="•"/>
            </a:pPr>
            <a:r>
              <a:rPr lang="en-US" sz="2000" dirty="0" smtClean="0">
                <a:latin typeface="Century Gothic" pitchFamily="34" charset="0"/>
              </a:rPr>
              <a:t>SPIKE HANDLE SOCIAL AND EDITORIAL ALERTS</a:t>
            </a:r>
            <a:endParaRPr lang="en-US" sz="2000" dirty="0">
              <a:latin typeface="Century Gothic" pitchFamily="34" charset="0"/>
            </a:endParaRPr>
          </a:p>
        </p:txBody>
      </p:sp>
      <p:sp>
        <p:nvSpPr>
          <p:cNvPr id="32" name="TextBox 31"/>
          <p:cNvSpPr txBox="1"/>
          <p:nvPr/>
        </p:nvSpPr>
        <p:spPr>
          <a:xfrm>
            <a:off x="4009865" y="1657290"/>
            <a:ext cx="4372135" cy="400110"/>
          </a:xfrm>
          <a:prstGeom prst="rect">
            <a:avLst/>
          </a:prstGeom>
          <a:noFill/>
        </p:spPr>
        <p:txBody>
          <a:bodyPr wrap="square" rtlCol="0">
            <a:spAutoFit/>
          </a:bodyPr>
          <a:lstStyle/>
          <a:p>
            <a:pPr marL="285750" indent="-285750">
              <a:buFont typeface="Arial" pitchFamily="34" charset="0"/>
              <a:buChar char="•"/>
            </a:pPr>
            <a:r>
              <a:rPr lang="en-US" sz="2000" dirty="0" smtClean="0">
                <a:latin typeface="Century Gothic" pitchFamily="34" charset="0"/>
              </a:rPr>
              <a:t>BLOGGER OUTREACH</a:t>
            </a:r>
            <a:endParaRPr lang="en-US" sz="2000" dirty="0">
              <a:latin typeface="Century Gothic" pitchFamily="34" charset="0"/>
            </a:endParaRPr>
          </a:p>
        </p:txBody>
      </p:sp>
      <p:sp>
        <p:nvSpPr>
          <p:cNvPr id="33" name="TextBox 32"/>
          <p:cNvSpPr txBox="1"/>
          <p:nvPr/>
        </p:nvSpPr>
        <p:spPr>
          <a:xfrm>
            <a:off x="5423355" y="3421669"/>
            <a:ext cx="4433987" cy="707886"/>
          </a:xfrm>
          <a:prstGeom prst="rect">
            <a:avLst/>
          </a:prstGeom>
          <a:noFill/>
        </p:spPr>
        <p:txBody>
          <a:bodyPr wrap="square" rtlCol="0">
            <a:spAutoFit/>
          </a:bodyPr>
          <a:lstStyle/>
          <a:p>
            <a:pPr marL="285750" indent="-285750">
              <a:buFont typeface="Arial" pitchFamily="34" charset="0"/>
              <a:buChar char="•"/>
            </a:pPr>
            <a:r>
              <a:rPr lang="en-US" sz="2000" dirty="0" smtClean="0">
                <a:latin typeface="Century Gothic" pitchFamily="34" charset="0"/>
              </a:rPr>
              <a:t>SPIKE &amp; BELLATOR MMA HOMEPAGE PROMOTION</a:t>
            </a:r>
            <a:endParaRPr lang="en-US" sz="2000" dirty="0">
              <a:latin typeface="Century Gothic" pitchFamily="34" charset="0"/>
            </a:endParaRPr>
          </a:p>
        </p:txBody>
      </p:sp>
      <p:sp>
        <p:nvSpPr>
          <p:cNvPr id="34" name="TextBox 33"/>
          <p:cNvSpPr txBox="1"/>
          <p:nvPr/>
        </p:nvSpPr>
        <p:spPr>
          <a:xfrm>
            <a:off x="6553201" y="4616678"/>
            <a:ext cx="2590800" cy="1015663"/>
          </a:xfrm>
          <a:prstGeom prst="rect">
            <a:avLst/>
          </a:prstGeom>
          <a:noFill/>
        </p:spPr>
        <p:txBody>
          <a:bodyPr wrap="square" rtlCol="0">
            <a:spAutoFit/>
          </a:bodyPr>
          <a:lstStyle/>
          <a:p>
            <a:pPr marL="285750" indent="-285750">
              <a:buFont typeface="Arial" pitchFamily="34" charset="0"/>
              <a:buChar char="•"/>
            </a:pPr>
            <a:r>
              <a:rPr lang="en-US" sz="2000" dirty="0" smtClean="0">
                <a:latin typeface="Century Gothic" pitchFamily="34" charset="0"/>
              </a:rPr>
              <a:t>PRESS RELEASE, MEDIA, &amp; EDITORIAL TOUTS</a:t>
            </a:r>
            <a:endParaRPr lang="en-US" sz="2000" dirty="0">
              <a:latin typeface="Century Gothic" pitchFamily="34" charset="0"/>
            </a:endParaRPr>
          </a:p>
        </p:txBody>
      </p:sp>
      <p:sp>
        <p:nvSpPr>
          <p:cNvPr id="28" name="Rectangle 27"/>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89266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925" y="1072756"/>
            <a:ext cx="8818624" cy="461665"/>
          </a:xfrm>
          <a:prstGeom prst="rect">
            <a:avLst/>
          </a:prstGeom>
          <a:noFill/>
        </p:spPr>
        <p:txBody>
          <a:bodyPr wrap="square" rtlCol="0">
            <a:spAutoFit/>
          </a:bodyPr>
          <a:lstStyle/>
          <a:p>
            <a:pPr fontAlgn="auto">
              <a:spcBef>
                <a:spcPts val="0"/>
              </a:spcBef>
              <a:spcAft>
                <a:spcPts val="0"/>
              </a:spcAft>
            </a:pPr>
            <a:r>
              <a:rPr lang="en-US" sz="1200" b="1" dirty="0" smtClean="0">
                <a:solidFill>
                  <a:srgbClr val="000000"/>
                </a:solidFill>
                <a:latin typeface="Century Gothic"/>
                <a:ea typeface="+mn-ea"/>
                <a:cs typeface="Gill Sans"/>
              </a:rPr>
              <a:t>To create strategic, consistent support </a:t>
            </a:r>
            <a:r>
              <a:rPr lang="en-US" sz="1200" b="1" dirty="0">
                <a:solidFill>
                  <a:srgbClr val="000000"/>
                </a:solidFill>
                <a:latin typeface="Century Gothic"/>
                <a:ea typeface="+mn-ea"/>
                <a:cs typeface="Gill Sans"/>
              </a:rPr>
              <a:t>of Ryse Gladiator </a:t>
            </a:r>
            <a:r>
              <a:rPr lang="en-US" sz="1200" b="1" dirty="0" smtClean="0">
                <a:solidFill>
                  <a:srgbClr val="000000"/>
                </a:solidFill>
                <a:latin typeface="Century Gothic"/>
                <a:ea typeface="+mn-ea"/>
                <a:cs typeface="Gill Sans"/>
              </a:rPr>
              <a:t>Challenge/ </a:t>
            </a:r>
            <a:r>
              <a:rPr lang="en-US" sz="1200" b="1" dirty="0">
                <a:solidFill>
                  <a:srgbClr val="000000"/>
                </a:solidFill>
                <a:latin typeface="Century Gothic"/>
                <a:ea typeface="+mn-ea"/>
                <a:cs typeface="Gill Sans"/>
              </a:rPr>
              <a:t>Road to Rome, </a:t>
            </a:r>
            <a:r>
              <a:rPr lang="en-US" sz="1200" b="1" dirty="0" smtClean="0">
                <a:solidFill>
                  <a:srgbClr val="000000"/>
                </a:solidFill>
                <a:latin typeface="Century Gothic"/>
                <a:ea typeface="+mn-ea"/>
                <a:cs typeface="Gill Sans"/>
              </a:rPr>
              <a:t>Spike will create complementary editorial content to support the rich show sponsorship elements below.</a:t>
            </a:r>
          </a:p>
        </p:txBody>
      </p:sp>
      <p:sp>
        <p:nvSpPr>
          <p:cNvPr id="10" name="TextBox 9"/>
          <p:cNvSpPr txBox="1"/>
          <p:nvPr/>
        </p:nvSpPr>
        <p:spPr>
          <a:xfrm>
            <a:off x="3846357" y="5817244"/>
            <a:ext cx="2879499" cy="276999"/>
          </a:xfrm>
          <a:prstGeom prst="rect">
            <a:avLst/>
          </a:prstGeom>
          <a:noFill/>
        </p:spPr>
        <p:txBody>
          <a:bodyPr wrap="square" rtlCol="0">
            <a:spAutoFit/>
          </a:bodyPr>
          <a:lstStyle/>
          <a:p>
            <a:pPr fontAlgn="auto">
              <a:spcBef>
                <a:spcPts val="0"/>
              </a:spcBef>
              <a:spcAft>
                <a:spcPts val="0"/>
              </a:spcAft>
            </a:pPr>
            <a:r>
              <a:rPr lang="en-US" sz="1200" dirty="0" smtClean="0">
                <a:solidFill>
                  <a:prstClr val="white"/>
                </a:solidFill>
                <a:latin typeface="Century Gothic"/>
                <a:ea typeface="+mn-ea"/>
                <a:cs typeface="+mn-cs"/>
              </a:rPr>
              <a:t>*Pending venue approval</a:t>
            </a:r>
            <a:endParaRPr lang="en-US" sz="1200" dirty="0">
              <a:solidFill>
                <a:prstClr val="white"/>
              </a:solidFill>
              <a:latin typeface="Century Gothic"/>
              <a:ea typeface="+mn-ea"/>
              <a:cs typeface="+mn-cs"/>
            </a:endParaRPr>
          </a:p>
        </p:txBody>
      </p:sp>
      <p:sp>
        <p:nvSpPr>
          <p:cNvPr id="13" name="Rectangle 12"/>
          <p:cNvSpPr>
            <a:spLocks noChangeArrowheads="1"/>
          </p:cNvSpPr>
          <p:nvPr/>
        </p:nvSpPr>
        <p:spPr bwMode="auto">
          <a:xfrm>
            <a:off x="228600" y="1447800"/>
            <a:ext cx="6248400" cy="4559822"/>
          </a:xfrm>
          <a:prstGeom prst="rect">
            <a:avLst/>
          </a:prstGeom>
          <a:noFill/>
          <a:ln w="9525">
            <a:noFill/>
            <a:miter lim="800000"/>
            <a:headEnd/>
            <a:tailEnd/>
          </a:ln>
        </p:spPr>
        <p:txBody>
          <a:bodyPr/>
          <a:lstStyle/>
          <a:p>
            <a:pPr eaLnBrk="0" fontAlgn="auto" hangingPunct="0">
              <a:spcBef>
                <a:spcPts val="0"/>
              </a:spcBef>
              <a:spcAft>
                <a:spcPts val="600"/>
              </a:spcAft>
              <a:buSzPct val="150000"/>
            </a:pPr>
            <a:r>
              <a:rPr lang="en-US" sz="1200" b="1" dirty="0" smtClean="0">
                <a:solidFill>
                  <a:srgbClr val="000000"/>
                </a:solidFill>
                <a:latin typeface="Century Gothic"/>
                <a:ea typeface="+mn-ea"/>
                <a:cs typeface="Gill Sans"/>
              </a:rPr>
              <a:t>Promotional Window:  6 weeks (10/11 – 11/22)</a:t>
            </a:r>
          </a:p>
          <a:p>
            <a:pPr eaLnBrk="0" fontAlgn="auto" hangingPunct="0">
              <a:lnSpc>
                <a:spcPts val="2000"/>
              </a:lnSpc>
              <a:spcBef>
                <a:spcPts val="0"/>
              </a:spcBef>
              <a:spcAft>
                <a:spcPts val="200"/>
              </a:spcAft>
              <a:buSzPct val="150000"/>
            </a:pPr>
            <a:r>
              <a:rPr lang="en-US" sz="1200" b="1" dirty="0" smtClean="0">
                <a:solidFill>
                  <a:srgbClr val="000000"/>
                </a:solidFill>
                <a:latin typeface="Century Gothic"/>
                <a:cs typeface="Gill Sans"/>
              </a:rPr>
              <a:t>Season 9 Tournament (Elements per week)</a:t>
            </a:r>
            <a:endParaRPr lang="en-US" sz="1200" b="1" dirty="0">
              <a:solidFill>
                <a:srgbClr val="000000"/>
              </a:solidFill>
              <a:latin typeface="Century Gothic"/>
              <a:cs typeface="Gill Sans"/>
            </a:endParaRPr>
          </a:p>
          <a:p>
            <a:pPr marL="342900" indent="-342900" eaLnBrk="0" fontAlgn="auto" hangingPunct="0">
              <a:spcBef>
                <a:spcPts val="0"/>
              </a:spcBef>
              <a:spcAft>
                <a:spcPts val="200"/>
              </a:spcAft>
              <a:buSzPct val="150000"/>
              <a:buFontTx/>
              <a:buBlip>
                <a:blip r:embed="rId3"/>
              </a:buBlip>
            </a:pPr>
            <a:r>
              <a:rPr lang="en-US" sz="1000" b="1" dirty="0">
                <a:solidFill>
                  <a:srgbClr val="000000"/>
                </a:solidFill>
                <a:latin typeface="Century Gothic"/>
                <a:cs typeface="Gill Sans"/>
              </a:rPr>
              <a:t>On-Air</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1x :60-:90 second Profile Pieces (Paid Time)</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5-10x :30 Bellator </a:t>
            </a:r>
            <a:r>
              <a:rPr lang="en-US" sz="1000" dirty="0">
                <a:solidFill>
                  <a:srgbClr val="000000"/>
                </a:solidFill>
                <a:latin typeface="Century Gothic"/>
                <a:cs typeface="Gill Sans"/>
              </a:rPr>
              <a:t>custom tune-ins  (</a:t>
            </a:r>
            <a:r>
              <a:rPr lang="en-US" sz="1000" dirty="0" smtClean="0">
                <a:solidFill>
                  <a:srgbClr val="000000"/>
                </a:solidFill>
                <a:latin typeface="Century Gothic"/>
                <a:cs typeface="Gill Sans"/>
              </a:rPr>
              <a:t>Promo Time, total 45 across entire flight)</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1x Fight Replay feature segments (In-Show)</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1x </a:t>
            </a:r>
            <a:r>
              <a:rPr lang="en-US" sz="1000" dirty="0">
                <a:solidFill>
                  <a:srgbClr val="000000"/>
                </a:solidFill>
                <a:latin typeface="Century Gothic"/>
                <a:cs typeface="Gill Sans"/>
              </a:rPr>
              <a:t>Bellator call-to-action bursts tagged w/ Ryse logo and messaging (Promo </a:t>
            </a:r>
            <a:r>
              <a:rPr lang="en-US" sz="1000" dirty="0" smtClean="0">
                <a:solidFill>
                  <a:srgbClr val="000000"/>
                </a:solidFill>
                <a:latin typeface="Century Gothic"/>
                <a:cs typeface="Gill Sans"/>
              </a:rPr>
              <a:t>Time)</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2x Bumpers teasing to Xbox Live exclusive Prelim coverage (Promo Time)</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1x </a:t>
            </a:r>
            <a:r>
              <a:rPr lang="en-US" sz="1000" dirty="0">
                <a:solidFill>
                  <a:srgbClr val="000000"/>
                </a:solidFill>
                <a:latin typeface="Century Gothic"/>
                <a:cs typeface="Gill Sans"/>
              </a:rPr>
              <a:t>in-cage announcements to air in premieres and encores (Promo Time)</a:t>
            </a:r>
          </a:p>
          <a:p>
            <a:pPr marL="342900" indent="-342900" eaLnBrk="0" fontAlgn="auto" hangingPunct="0">
              <a:spcBef>
                <a:spcPts val="0"/>
              </a:spcBef>
              <a:spcAft>
                <a:spcPts val="200"/>
              </a:spcAft>
              <a:buSzPct val="150000"/>
              <a:buFontTx/>
              <a:buBlip>
                <a:blip r:embed="rId3"/>
              </a:buBlip>
            </a:pPr>
            <a:r>
              <a:rPr lang="en-US" sz="1000" b="1" dirty="0">
                <a:solidFill>
                  <a:srgbClr val="000000"/>
                </a:solidFill>
                <a:latin typeface="Century Gothic"/>
                <a:cs typeface="Gill Sans"/>
              </a:rPr>
              <a:t>Digital</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GT App on Xbox Live to exclusively stream </a:t>
            </a:r>
            <a:r>
              <a:rPr lang="en-US" sz="1000" dirty="0" err="1" smtClean="0">
                <a:solidFill>
                  <a:srgbClr val="000000"/>
                </a:solidFill>
                <a:latin typeface="Century Gothic"/>
                <a:cs typeface="Gill Sans"/>
              </a:rPr>
              <a:t>Bellator</a:t>
            </a:r>
            <a:r>
              <a:rPr lang="en-US" sz="1000" dirty="0" smtClean="0">
                <a:solidFill>
                  <a:srgbClr val="000000"/>
                </a:solidFill>
                <a:latin typeface="Century Gothic"/>
                <a:cs typeface="Gill Sans"/>
              </a:rPr>
              <a:t> Prelims</a:t>
            </a:r>
          </a:p>
          <a:p>
            <a:pPr marL="628650" lvl="1" indent="-171450" eaLnBrk="0" fontAlgn="auto" hangingPunct="0">
              <a:spcBef>
                <a:spcPts val="0"/>
              </a:spcBef>
              <a:spcAft>
                <a:spcPts val="200"/>
              </a:spcAft>
              <a:buSzPct val="150000"/>
              <a:buFont typeface="Arial" pitchFamily="34" charset="0"/>
              <a:buChar char="•"/>
            </a:pPr>
            <a:r>
              <a:rPr lang="en-US" sz="1000" dirty="0" err="1" smtClean="0">
                <a:solidFill>
                  <a:srgbClr val="000000"/>
                </a:solidFill>
                <a:latin typeface="Century Gothic"/>
                <a:cs typeface="Gill Sans"/>
              </a:rPr>
              <a:t>Bellator</a:t>
            </a:r>
            <a:r>
              <a:rPr lang="en-US" sz="1000" dirty="0" smtClean="0">
                <a:solidFill>
                  <a:srgbClr val="000000"/>
                </a:solidFill>
                <a:latin typeface="Century Gothic"/>
                <a:cs typeface="Gill Sans"/>
              </a:rPr>
              <a:t> show page </a:t>
            </a:r>
            <a:r>
              <a:rPr lang="en-US" sz="1000" dirty="0">
                <a:solidFill>
                  <a:srgbClr val="000000"/>
                </a:solidFill>
                <a:latin typeface="Century Gothic"/>
                <a:cs typeface="Gill Sans"/>
              </a:rPr>
              <a:t>and live streaming page sponsorship for period of </a:t>
            </a:r>
            <a:r>
              <a:rPr lang="en-US" sz="1000" dirty="0" smtClean="0">
                <a:solidFill>
                  <a:srgbClr val="000000"/>
                </a:solidFill>
                <a:latin typeface="Century Gothic"/>
                <a:cs typeface="Gill Sans"/>
              </a:rPr>
              <a:t>promotion</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Corner Cam during prelim live stream including audio mention and lower left video bug</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Co-branded media</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Spike </a:t>
            </a:r>
            <a:r>
              <a:rPr lang="en-US" sz="1000" dirty="0">
                <a:solidFill>
                  <a:srgbClr val="000000"/>
                </a:solidFill>
                <a:latin typeface="Century Gothic"/>
                <a:cs typeface="Gill Sans"/>
              </a:rPr>
              <a:t>homepage </a:t>
            </a:r>
            <a:r>
              <a:rPr lang="en-US" sz="1000" dirty="0" smtClean="0">
                <a:solidFill>
                  <a:srgbClr val="000000"/>
                </a:solidFill>
                <a:latin typeface="Century Gothic"/>
                <a:cs typeface="Gill Sans"/>
              </a:rPr>
              <a:t>massive</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social </a:t>
            </a:r>
            <a:r>
              <a:rPr lang="en-US" sz="1000" dirty="0">
                <a:solidFill>
                  <a:srgbClr val="000000"/>
                </a:solidFill>
                <a:latin typeface="Century Gothic"/>
                <a:cs typeface="Gill Sans"/>
              </a:rPr>
              <a:t>and editorial promotion</a:t>
            </a:r>
          </a:p>
          <a:p>
            <a:pPr marL="342900" indent="-342900" eaLnBrk="0" fontAlgn="auto" hangingPunct="0">
              <a:spcBef>
                <a:spcPts val="0"/>
              </a:spcBef>
              <a:spcAft>
                <a:spcPts val="200"/>
              </a:spcAft>
              <a:buSzPct val="150000"/>
              <a:buFontTx/>
              <a:buBlip>
                <a:blip r:embed="rId3"/>
              </a:buBlip>
            </a:pPr>
            <a:r>
              <a:rPr lang="en-US" sz="1000" b="1" dirty="0">
                <a:solidFill>
                  <a:srgbClr val="000000"/>
                </a:solidFill>
                <a:latin typeface="Century Gothic"/>
                <a:cs typeface="Gill Sans"/>
              </a:rPr>
              <a:t>Mobile</a:t>
            </a:r>
          </a:p>
          <a:p>
            <a:pPr marL="628650" lvl="1" indent="-171450" eaLnBrk="0" fontAlgn="auto" hangingPunct="0">
              <a:spcBef>
                <a:spcPts val="0"/>
              </a:spcBef>
              <a:spcAft>
                <a:spcPts val="200"/>
              </a:spcAft>
              <a:buSzPct val="150000"/>
              <a:buFont typeface="Arial" pitchFamily="34" charset="0"/>
              <a:buChar char="•"/>
            </a:pPr>
            <a:r>
              <a:rPr lang="en-US" sz="1000" dirty="0">
                <a:solidFill>
                  <a:srgbClr val="000000"/>
                </a:solidFill>
                <a:latin typeface="Century Gothic"/>
                <a:cs typeface="Gill Sans"/>
              </a:rPr>
              <a:t>Bellator iOS App fixed </a:t>
            </a:r>
            <a:r>
              <a:rPr lang="en-US" sz="1000" dirty="0" smtClean="0">
                <a:solidFill>
                  <a:srgbClr val="000000"/>
                </a:solidFill>
                <a:latin typeface="Century Gothic"/>
                <a:cs typeface="Gill Sans"/>
              </a:rPr>
              <a:t>media</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branded </a:t>
            </a:r>
            <a:r>
              <a:rPr lang="en-US" sz="1000" dirty="0">
                <a:solidFill>
                  <a:srgbClr val="000000"/>
                </a:solidFill>
                <a:latin typeface="Century Gothic"/>
                <a:cs typeface="Gill Sans"/>
              </a:rPr>
              <a:t>logo </a:t>
            </a:r>
            <a:r>
              <a:rPr lang="en-US" sz="1000" dirty="0" smtClean="0">
                <a:solidFill>
                  <a:srgbClr val="000000"/>
                </a:solidFill>
                <a:latin typeface="Century Gothic"/>
                <a:cs typeface="Gill Sans"/>
              </a:rPr>
              <a:t>integration</a:t>
            </a:r>
          </a:p>
          <a:p>
            <a:pPr marL="628650" lvl="1" indent="-171450" eaLnBrk="0" fontAlgn="auto" hangingPunct="0">
              <a:spcBef>
                <a:spcPts val="0"/>
              </a:spcBef>
              <a:spcAft>
                <a:spcPts val="200"/>
              </a:spcAft>
              <a:buSzPct val="150000"/>
              <a:buFont typeface="Arial" pitchFamily="34" charset="0"/>
              <a:buChar char="•"/>
            </a:pPr>
            <a:r>
              <a:rPr lang="en-US" sz="1000" dirty="0" err="1" smtClean="0">
                <a:solidFill>
                  <a:srgbClr val="000000"/>
                </a:solidFill>
                <a:latin typeface="Century Gothic"/>
                <a:cs typeface="Gill Sans"/>
              </a:rPr>
              <a:t>Ryse</a:t>
            </a:r>
            <a:r>
              <a:rPr lang="en-US" sz="1000" dirty="0" smtClean="0">
                <a:solidFill>
                  <a:srgbClr val="000000"/>
                </a:solidFill>
                <a:latin typeface="Century Gothic"/>
                <a:cs typeface="Gill Sans"/>
              </a:rPr>
              <a:t> </a:t>
            </a:r>
            <a:r>
              <a:rPr lang="en-US" sz="1000" dirty="0">
                <a:solidFill>
                  <a:srgbClr val="000000"/>
                </a:solidFill>
                <a:latin typeface="Century Gothic"/>
                <a:cs typeface="Gill Sans"/>
              </a:rPr>
              <a:t>branded </a:t>
            </a:r>
            <a:r>
              <a:rPr lang="en-US" sz="1000" dirty="0" smtClean="0">
                <a:solidFill>
                  <a:srgbClr val="000000"/>
                </a:solidFill>
                <a:latin typeface="Century Gothic"/>
                <a:cs typeface="Gill Sans"/>
              </a:rPr>
              <a:t>billboards</a:t>
            </a:r>
          </a:p>
          <a:p>
            <a:pPr marL="628650" lvl="1"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pre-roll </a:t>
            </a:r>
            <a:r>
              <a:rPr lang="en-US" sz="1000" dirty="0">
                <a:solidFill>
                  <a:srgbClr val="000000"/>
                </a:solidFill>
                <a:latin typeface="Century Gothic"/>
                <a:cs typeface="Gill Sans"/>
              </a:rPr>
              <a:t>for period of promotion</a:t>
            </a:r>
          </a:p>
          <a:p>
            <a:pPr marL="342900" indent="-342900" eaLnBrk="0" fontAlgn="auto" hangingPunct="0">
              <a:spcBef>
                <a:spcPts val="0"/>
              </a:spcBef>
              <a:spcAft>
                <a:spcPts val="200"/>
              </a:spcAft>
              <a:buSzPct val="150000"/>
              <a:buFontTx/>
              <a:buBlip>
                <a:blip r:embed="rId3"/>
              </a:buBlip>
            </a:pPr>
            <a:r>
              <a:rPr lang="en-US" sz="1000" b="1" dirty="0">
                <a:solidFill>
                  <a:srgbClr val="000000"/>
                </a:solidFill>
                <a:latin typeface="Century Gothic"/>
                <a:cs typeface="Gill Sans"/>
              </a:rPr>
              <a:t>On-the-Ground</a:t>
            </a:r>
          </a:p>
          <a:p>
            <a:pPr marL="628650" lvl="1" indent="-171450" eaLnBrk="0" fontAlgn="auto" hangingPunct="0">
              <a:spcBef>
                <a:spcPts val="0"/>
              </a:spcBef>
              <a:spcAft>
                <a:spcPts val="200"/>
              </a:spcAft>
              <a:buSzPct val="150000"/>
              <a:buFont typeface="Arial" pitchFamily="34" charset="0"/>
              <a:buChar char="•"/>
            </a:pPr>
            <a:r>
              <a:rPr lang="en-US" sz="1000" dirty="0">
                <a:solidFill>
                  <a:srgbClr val="000000"/>
                </a:solidFill>
                <a:latin typeface="Century Gothic"/>
                <a:cs typeface="Gill Sans"/>
              </a:rPr>
              <a:t>OTG Integration at 6x live </a:t>
            </a:r>
            <a:r>
              <a:rPr lang="en-US" sz="1000" dirty="0" smtClean="0">
                <a:solidFill>
                  <a:srgbClr val="000000"/>
                </a:solidFill>
                <a:latin typeface="Century Gothic"/>
                <a:cs typeface="Gill Sans"/>
              </a:rPr>
              <a:t>fights including:</a:t>
            </a:r>
          </a:p>
          <a:p>
            <a:pPr marL="1085850" lvl="2"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2x side logos mat </a:t>
            </a:r>
            <a:r>
              <a:rPr lang="en-US" sz="1000" dirty="0">
                <a:solidFill>
                  <a:srgbClr val="000000"/>
                </a:solidFill>
                <a:latin typeface="Century Gothic"/>
                <a:cs typeface="Gill Sans"/>
              </a:rPr>
              <a:t>signage and cage </a:t>
            </a:r>
            <a:r>
              <a:rPr lang="en-US" sz="1000" dirty="0" smtClean="0">
                <a:solidFill>
                  <a:srgbClr val="000000"/>
                </a:solidFill>
                <a:latin typeface="Century Gothic"/>
                <a:cs typeface="Gill Sans"/>
              </a:rPr>
              <a:t>posts</a:t>
            </a:r>
          </a:p>
          <a:p>
            <a:pPr marL="1085850" lvl="2"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in-arena commercials</a:t>
            </a:r>
          </a:p>
          <a:p>
            <a:pPr marL="1085850" lvl="2"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weigh-in/press </a:t>
            </a:r>
            <a:r>
              <a:rPr lang="en-US" sz="1000" dirty="0">
                <a:solidFill>
                  <a:srgbClr val="000000"/>
                </a:solidFill>
                <a:latin typeface="Century Gothic"/>
                <a:cs typeface="Gill Sans"/>
              </a:rPr>
              <a:t>conference </a:t>
            </a:r>
            <a:r>
              <a:rPr lang="en-US" sz="1000" dirty="0" smtClean="0">
                <a:solidFill>
                  <a:srgbClr val="000000"/>
                </a:solidFill>
                <a:latin typeface="Century Gothic"/>
                <a:cs typeface="Gill Sans"/>
              </a:rPr>
              <a:t>integration</a:t>
            </a:r>
          </a:p>
          <a:p>
            <a:pPr marL="1085850" lvl="2" indent="-171450" eaLnBrk="0" fontAlgn="auto" hangingPunct="0">
              <a:spcBef>
                <a:spcPts val="0"/>
              </a:spcBef>
              <a:spcAft>
                <a:spcPts val="200"/>
              </a:spcAft>
              <a:buSzPct val="150000"/>
              <a:buFont typeface="Arial" pitchFamily="34" charset="0"/>
              <a:buChar char="•"/>
            </a:pPr>
            <a:r>
              <a:rPr lang="en-US" sz="1000" dirty="0" smtClean="0">
                <a:solidFill>
                  <a:srgbClr val="000000"/>
                </a:solidFill>
                <a:latin typeface="Century Gothic"/>
                <a:cs typeface="Gill Sans"/>
              </a:rPr>
              <a:t>on-site </a:t>
            </a:r>
            <a:r>
              <a:rPr lang="en-US" sz="1000" dirty="0">
                <a:solidFill>
                  <a:srgbClr val="000000"/>
                </a:solidFill>
                <a:latin typeface="Century Gothic"/>
                <a:cs typeface="Gill Sans"/>
              </a:rPr>
              <a:t>gaming booths at each fight</a:t>
            </a:r>
          </a:p>
        </p:txBody>
      </p:sp>
      <p:sp>
        <p:nvSpPr>
          <p:cNvPr id="22" name="TextBox 21"/>
          <p:cNvSpPr txBox="1"/>
          <p:nvPr/>
        </p:nvSpPr>
        <p:spPr>
          <a:xfrm>
            <a:off x="457200" y="258763"/>
            <a:ext cx="8077200" cy="646331"/>
          </a:xfrm>
          <a:prstGeom prst="rect">
            <a:avLst/>
          </a:prstGeom>
          <a:noFill/>
        </p:spPr>
        <p:txBody>
          <a:bodyPr wrap="square" rtlCol="0">
            <a:spAutoFit/>
          </a:bodyPr>
          <a:lstStyle/>
          <a:p>
            <a:r>
              <a:rPr lang="en-US" sz="3600" dirty="0" smtClean="0">
                <a:solidFill>
                  <a:prstClr val="black"/>
                </a:solidFill>
                <a:effectLst>
                  <a:outerShdw blurRad="38100" dist="38100" dir="2700000" algn="tl">
                    <a:srgbClr val="000000">
                      <a:alpha val="43137"/>
                    </a:srgbClr>
                  </a:outerShdw>
                </a:effectLst>
                <a:latin typeface="Century Gothic" pitchFamily="34" charset="0"/>
              </a:rPr>
              <a:t>PROMOTIONAL ELEMENTS</a:t>
            </a:r>
            <a:endParaRPr lang="en-US" sz="36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8" name="Rectangle 7"/>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grpSp>
        <p:nvGrpSpPr>
          <p:cNvPr id="2" name="Group 1"/>
          <p:cNvGrpSpPr/>
          <p:nvPr/>
        </p:nvGrpSpPr>
        <p:grpSpPr>
          <a:xfrm>
            <a:off x="5181600" y="4192362"/>
            <a:ext cx="3592349" cy="2056038"/>
            <a:chOff x="6364249" y="4265838"/>
            <a:chExt cx="2690750" cy="2288724"/>
          </a:xfrm>
        </p:grpSpPr>
        <p:sp>
          <p:nvSpPr>
            <p:cNvPr id="14" name="Rectangle 13"/>
            <p:cNvSpPr/>
            <p:nvPr/>
          </p:nvSpPr>
          <p:spPr>
            <a:xfrm>
              <a:off x="6364249" y="4265838"/>
              <a:ext cx="2690750" cy="2288724"/>
            </a:xfrm>
            <a:prstGeom prst="rect">
              <a:avLst/>
            </a:prstGeom>
            <a:solidFill>
              <a:srgbClr val="C000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440449" y="4265838"/>
              <a:ext cx="2509648" cy="1969770"/>
            </a:xfrm>
            <a:prstGeom prst="rect">
              <a:avLst/>
            </a:prstGeom>
            <a:noFill/>
          </p:spPr>
          <p:txBody>
            <a:bodyPr wrap="square" rtlCol="0">
              <a:spAutoFit/>
            </a:bodyPr>
            <a:lstStyle/>
            <a:p>
              <a:r>
                <a:rPr lang="en-US" b="1" dirty="0" smtClean="0">
                  <a:latin typeface="Century Gothic" pitchFamily="34" charset="0"/>
                </a:rPr>
                <a:t>Production Costs:*</a:t>
              </a:r>
            </a:p>
            <a:p>
              <a:r>
                <a:rPr lang="en-US" sz="1200" dirty="0">
                  <a:latin typeface="Century Gothic" pitchFamily="34" charset="0"/>
                </a:rPr>
                <a:t>*Pending production approval. Subject to change.</a:t>
              </a:r>
            </a:p>
            <a:p>
              <a:endParaRPr lang="en-US" sz="1200" b="1" dirty="0" smtClean="0">
                <a:latin typeface="Century Gothic" pitchFamily="34" charset="0"/>
              </a:endParaRPr>
            </a:p>
            <a:p>
              <a:pPr marL="285750" indent="-285750">
                <a:buFont typeface="Arial" pitchFamily="34" charset="0"/>
                <a:buChar char="•"/>
              </a:pPr>
              <a:r>
                <a:rPr lang="en-US" sz="1200" b="1" dirty="0" smtClean="0">
                  <a:latin typeface="Century Gothic" pitchFamily="34" charset="0"/>
                </a:rPr>
                <a:t>On-Air/Digital: $50K-$75K</a:t>
              </a:r>
            </a:p>
            <a:p>
              <a:pPr marL="285750" indent="-285750">
                <a:buFont typeface="Arial" pitchFamily="34" charset="0"/>
                <a:buChar char="•"/>
              </a:pPr>
              <a:r>
                <a:rPr lang="en-US" sz="1200" b="1" dirty="0" smtClean="0">
                  <a:latin typeface="Century Gothic" pitchFamily="34" charset="0"/>
                </a:rPr>
                <a:t>Talent fee: $5k-$25K*</a:t>
              </a:r>
            </a:p>
            <a:p>
              <a:pPr marL="285750" indent="-285750">
                <a:buFont typeface="Arial" pitchFamily="34" charset="0"/>
                <a:buChar char="•"/>
              </a:pPr>
              <a:r>
                <a:rPr lang="en-US" sz="1200" b="1" dirty="0" smtClean="0">
                  <a:latin typeface="Century Gothic" pitchFamily="34" charset="0"/>
                </a:rPr>
                <a:t>OTG: $0-15K**</a:t>
              </a:r>
            </a:p>
            <a:p>
              <a:r>
                <a:rPr lang="en-US" sz="1200" dirty="0" smtClean="0">
                  <a:latin typeface="Century Gothic" pitchFamily="34" charset="0"/>
                </a:rPr>
                <a:t>*</a:t>
              </a:r>
              <a:r>
                <a:rPr lang="en-US" sz="1000" dirty="0" smtClean="0">
                  <a:latin typeface="Century Gothic" pitchFamily="34" charset="0"/>
                </a:rPr>
                <a:t>Pending talent availability</a:t>
              </a:r>
            </a:p>
            <a:p>
              <a:r>
                <a:rPr lang="en-US" sz="1000" dirty="0" smtClean="0">
                  <a:latin typeface="Century Gothic" pitchFamily="34" charset="0"/>
                </a:rPr>
                <a:t>**Subject to level of complication in arena</a:t>
              </a:r>
            </a:p>
          </p:txBody>
        </p:sp>
      </p:grpSp>
    </p:spTree>
    <p:extLst>
      <p:ext uri="{BB962C8B-B14F-4D97-AF65-F5344CB8AC3E}">
        <p14:creationId xmlns:p14="http://schemas.microsoft.com/office/powerpoint/2010/main" val="386640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025" y="2717937"/>
            <a:ext cx="8238366" cy="33087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 name="Rectangle 3"/>
          <p:cNvSpPr/>
          <p:nvPr/>
        </p:nvSpPr>
        <p:spPr>
          <a:xfrm rot="21421209">
            <a:off x="308443" y="3211298"/>
            <a:ext cx="4157662" cy="224475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Content Placeholder 2"/>
          <p:cNvSpPr>
            <a:spLocks noGrp="1"/>
          </p:cNvSpPr>
          <p:nvPr>
            <p:ph type="subTitle" idx="4294967295"/>
          </p:nvPr>
        </p:nvSpPr>
        <p:spPr>
          <a:xfrm>
            <a:off x="4876800" y="2551113"/>
            <a:ext cx="4087812" cy="3544887"/>
          </a:xfrm>
          <a:prstGeom prst="rect">
            <a:avLst/>
          </a:prstGeom>
        </p:spPr>
        <p:txBody>
          <a:bodyPr>
            <a:noAutofit/>
          </a:bodyPr>
          <a:lstStyle/>
          <a:p>
            <a:pPr>
              <a:buSzPct val="150000"/>
              <a:buBlip>
                <a:blip r:embed="rId2"/>
              </a:buBlip>
            </a:pPr>
            <a:r>
              <a:rPr lang="en-US" sz="1800" dirty="0" smtClean="0">
                <a:solidFill>
                  <a:srgbClr val="000000"/>
                </a:solidFill>
                <a:latin typeface="Century Gothic" pitchFamily="34" charset="0"/>
              </a:rPr>
              <a:t>Live fights every Friday night for 11 weeks at different venues throughout North America beginning on </a:t>
            </a:r>
            <a:r>
              <a:rPr lang="en-US" sz="1800" dirty="0">
                <a:solidFill>
                  <a:srgbClr val="000000"/>
                </a:solidFill>
                <a:latin typeface="Century Gothic" pitchFamily="34" charset="0"/>
              </a:rPr>
              <a:t>September 7, 2013 and airing through </a:t>
            </a:r>
            <a:r>
              <a:rPr lang="en-US" sz="1800" dirty="0" smtClean="0">
                <a:solidFill>
                  <a:srgbClr val="000000"/>
                </a:solidFill>
                <a:latin typeface="Century Gothic" pitchFamily="34" charset="0"/>
              </a:rPr>
              <a:t>November 2013</a:t>
            </a:r>
          </a:p>
          <a:p>
            <a:pPr>
              <a:buSzPct val="150000"/>
              <a:buBlip>
                <a:blip r:embed="rId2"/>
              </a:buBlip>
            </a:pPr>
            <a:r>
              <a:rPr lang="en-US" sz="1800" dirty="0" smtClean="0">
                <a:solidFill>
                  <a:srgbClr val="000000"/>
                </a:solidFill>
                <a:latin typeface="Century Gothic" pitchFamily="34" charset="0"/>
              </a:rPr>
              <a:t>A tournament-style bracket that are single elimination format – win or go home!</a:t>
            </a:r>
          </a:p>
          <a:p>
            <a:pPr>
              <a:buSzPct val="150000"/>
              <a:buBlip>
                <a:blip r:embed="rId2"/>
              </a:buBlip>
            </a:pPr>
            <a:r>
              <a:rPr lang="en-US" sz="1800" dirty="0" smtClean="0">
                <a:solidFill>
                  <a:srgbClr val="000000"/>
                </a:solidFill>
                <a:latin typeface="Century Gothic" pitchFamily="34" charset="0"/>
              </a:rPr>
              <a:t>Tournament winners get $100,000 and a title shot in their respective weight class</a:t>
            </a: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409536">
            <a:off x="440697" y="2822986"/>
            <a:ext cx="4177224" cy="2419722"/>
          </a:xfrm>
          <a:prstGeom prst="rect">
            <a:avLst/>
          </a:prstGeom>
          <a:noFill/>
          <a:ln>
            <a:noFill/>
          </a:ln>
        </p:spPr>
      </p:pic>
      <p:sp>
        <p:nvSpPr>
          <p:cNvPr id="6" name="Rectangle 2"/>
          <p:cNvSpPr>
            <a:spLocks noChangeArrowheads="1"/>
          </p:cNvSpPr>
          <p:nvPr/>
        </p:nvSpPr>
        <p:spPr bwMode="auto">
          <a:xfrm>
            <a:off x="457200" y="1295400"/>
            <a:ext cx="8419618" cy="1109822"/>
          </a:xfrm>
          <a:prstGeom prst="rect">
            <a:avLst/>
          </a:prstGeom>
          <a:noFill/>
          <a:ln w="9525">
            <a:noFill/>
            <a:miter lim="800000"/>
            <a:headEnd/>
            <a:tailEnd/>
          </a:ln>
        </p:spPr>
        <p:txBody>
          <a:bodyPr/>
          <a:lstStyle/>
          <a:p>
            <a:pPr fontAlgn="auto">
              <a:spcBef>
                <a:spcPts val="0"/>
              </a:spcBef>
              <a:spcAft>
                <a:spcPts val="0"/>
              </a:spcAft>
            </a:pPr>
            <a:r>
              <a:rPr lang="en-US" sz="2000" b="1" dirty="0" smtClean="0">
                <a:solidFill>
                  <a:srgbClr val="000000"/>
                </a:solidFill>
                <a:latin typeface="Century Gothic"/>
                <a:ea typeface="+mn-ea"/>
                <a:cs typeface="Gill Sans"/>
              </a:rPr>
              <a:t>With Bellator’s premiere on Spike in January 2013, fans can watch at home or on the go as the world’s most skilled warriors battle for the title of champion week after week.</a:t>
            </a:r>
            <a:endParaRPr lang="en-US" sz="2200" b="1" dirty="0" smtClean="0">
              <a:solidFill>
                <a:srgbClr val="000000"/>
              </a:solidFill>
              <a:latin typeface="Century Gothic"/>
              <a:ea typeface="+mn-ea"/>
              <a:cs typeface="Gill Sans"/>
            </a:endParaRPr>
          </a:p>
          <a:p>
            <a:pPr fontAlgn="auto">
              <a:spcBef>
                <a:spcPts val="0"/>
              </a:spcBef>
              <a:spcAft>
                <a:spcPts val="0"/>
              </a:spcAft>
            </a:pPr>
            <a:endParaRPr lang="en-US" sz="2200" b="1" dirty="0" smtClean="0">
              <a:solidFill>
                <a:srgbClr val="000000"/>
              </a:solidFill>
              <a:latin typeface="Century Gothic"/>
              <a:ea typeface="+mn-ea"/>
              <a:cs typeface="Gill Sans"/>
            </a:endParaRPr>
          </a:p>
        </p:txBody>
      </p:sp>
      <p:sp>
        <p:nvSpPr>
          <p:cNvPr id="13" name="TextBox 12"/>
          <p:cNvSpPr txBox="1"/>
          <p:nvPr/>
        </p:nvSpPr>
        <p:spPr>
          <a:xfrm>
            <a:off x="457200" y="258763"/>
            <a:ext cx="80772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latin typeface="Century Gothic" pitchFamily="34" charset="0"/>
              </a:rPr>
              <a:t>A NEW CHAPTER</a:t>
            </a:r>
            <a:endParaRPr lang="en-US" sz="4000" dirty="0">
              <a:effectLst>
                <a:outerShdw blurRad="38100" dist="38100" dir="2700000" algn="tl">
                  <a:srgbClr val="000000">
                    <a:alpha val="43137"/>
                  </a:srgbClr>
                </a:outerShdw>
              </a:effectLst>
              <a:latin typeface="Century Gothic" pitchFamily="34" charset="0"/>
            </a:endParaRPr>
          </a:p>
        </p:txBody>
      </p:sp>
      <p:sp>
        <p:nvSpPr>
          <p:cNvPr id="9" name="Rectangle 8"/>
          <p:cNvSpPr/>
          <p:nvPr/>
        </p:nvSpPr>
        <p:spPr>
          <a:xfrm flipV="1">
            <a:off x="533400" y="1020763"/>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14639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V="1">
            <a:off x="557150" y="944563"/>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pic>
        <p:nvPicPr>
          <p:cNvPr id="2" name="Picture 2" descr="http://worldoffancydress.com/images/Roman%20Perseus%20the%20Gladiator%20Costume%203837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a:ext>
            </a:extLst>
          </a:blip>
          <a:srcRect/>
          <a:stretch>
            <a:fillRect/>
          </a:stretch>
        </p:blipFill>
        <p:spPr bwMode="auto">
          <a:xfrm flipH="1">
            <a:off x="4572000" y="-152400"/>
            <a:ext cx="5715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90282" y="2145632"/>
            <a:ext cx="8035268" cy="1435768"/>
          </a:xfrm>
          <a:prstGeom prst="rect">
            <a:avLst/>
          </a:prstGeom>
          <a:solidFill>
            <a:srgbClr val="D9D9D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609600" y="3810000"/>
            <a:ext cx="8015949" cy="2533710"/>
          </a:xfrm>
          <a:prstGeom prst="rect">
            <a:avLst/>
          </a:prstGeom>
          <a:solidFill>
            <a:srgbClr val="D9D9D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679356" y="4079661"/>
            <a:ext cx="1082348" cy="861774"/>
          </a:xfrm>
          <a:prstGeom prst="rect">
            <a:avLst/>
          </a:prstGeom>
          <a:noFill/>
          <a:effectLst/>
        </p:spPr>
        <p:txBody>
          <a:bodyPr wrap="none" lIns="91440" tIns="45720" rIns="91440" bIns="45720">
            <a:spAutoFit/>
          </a:bodyPr>
          <a:lstStyle/>
          <a:p>
            <a:pPr algn="ctr" defTabSz="914400" fontAlgn="auto">
              <a:spcBef>
                <a:spcPts val="0"/>
              </a:spcBef>
              <a:spcAft>
                <a:spcPts val="0"/>
              </a:spcAft>
            </a:pPr>
            <a:r>
              <a:rPr lang="en-US" sz="5000" b="1" dirty="0" smtClean="0">
                <a:ln w="12700">
                  <a:gradFill flip="none" rotWithShape="1">
                    <a:gsLst>
                      <a:gs pos="0">
                        <a:prstClr val="white">
                          <a:lumMod val="85000"/>
                        </a:prstClr>
                      </a:gs>
                      <a:gs pos="100000">
                        <a:prstClr val="white">
                          <a:lumMod val="50000"/>
                        </a:prstClr>
                      </a:gs>
                    </a:gsLst>
                    <a:lin ang="4080000" scaled="0"/>
                    <a:tileRect/>
                  </a:gradFill>
                  <a:prstDash val="solid"/>
                </a:ln>
                <a:effectLst>
                  <a:outerShdw blurRad="180975" dist="38100" dir="2280000" algn="tl" rotWithShape="0">
                    <a:srgbClr val="000000">
                      <a:alpha val="61000"/>
                    </a:srgbClr>
                  </a:outerShdw>
                </a:effectLst>
                <a:latin typeface="Century Gothic" pitchFamily="34" charset="0"/>
                <a:ea typeface="+mn-ea"/>
                <a:cs typeface="Arial Black"/>
              </a:rPr>
              <a:t>1:2</a:t>
            </a:r>
            <a:endParaRPr lang="en-US" sz="5000" b="1" dirty="0">
              <a:ln w="12700">
                <a:gradFill flip="none" rotWithShape="1">
                  <a:gsLst>
                    <a:gs pos="0">
                      <a:prstClr val="white">
                        <a:lumMod val="85000"/>
                      </a:prstClr>
                    </a:gs>
                    <a:gs pos="100000">
                      <a:prstClr val="white">
                        <a:lumMod val="50000"/>
                      </a:prstClr>
                    </a:gs>
                  </a:gsLst>
                  <a:lin ang="4080000" scaled="0"/>
                  <a:tileRect/>
                </a:gradFill>
                <a:prstDash val="solid"/>
              </a:ln>
              <a:effectLst>
                <a:outerShdw blurRad="180975" dist="38100" dir="2280000" algn="tl" rotWithShape="0">
                  <a:srgbClr val="000000">
                    <a:alpha val="61000"/>
                  </a:srgbClr>
                </a:outerShdw>
              </a:effectLst>
              <a:latin typeface="Century Gothic" pitchFamily="34" charset="0"/>
              <a:ea typeface="+mn-ea"/>
              <a:cs typeface="Arial Black"/>
            </a:endParaRPr>
          </a:p>
        </p:txBody>
      </p:sp>
      <p:sp>
        <p:nvSpPr>
          <p:cNvPr id="5" name="Rectangle 4"/>
          <p:cNvSpPr/>
          <p:nvPr/>
        </p:nvSpPr>
        <p:spPr>
          <a:xfrm>
            <a:off x="679356" y="4765461"/>
            <a:ext cx="1454244" cy="861774"/>
          </a:xfrm>
          <a:prstGeom prst="rect">
            <a:avLst/>
          </a:prstGeom>
          <a:noFill/>
          <a:effectLst/>
        </p:spPr>
        <p:txBody>
          <a:bodyPr wrap="none" lIns="91440" tIns="45720" rIns="91440" bIns="45720">
            <a:spAutoFit/>
          </a:bodyPr>
          <a:lstStyle/>
          <a:p>
            <a:pPr algn="ctr" defTabSz="914400" fontAlgn="auto">
              <a:spcBef>
                <a:spcPts val="0"/>
              </a:spcBef>
              <a:spcAft>
                <a:spcPts val="0"/>
              </a:spcAft>
            </a:pPr>
            <a:r>
              <a:rPr lang="en-US" sz="5000" b="1" dirty="0" smtClean="0">
                <a:ln w="12700">
                  <a:gradFill flip="none" rotWithShape="1">
                    <a:gsLst>
                      <a:gs pos="0">
                        <a:prstClr val="white">
                          <a:lumMod val="85000"/>
                        </a:prstClr>
                      </a:gs>
                      <a:gs pos="100000">
                        <a:prstClr val="white">
                          <a:lumMod val="50000"/>
                        </a:prstClr>
                      </a:gs>
                    </a:gsLst>
                    <a:lin ang="4080000" scaled="0"/>
                    <a:tileRect/>
                  </a:gradFill>
                  <a:prstDash val="solid"/>
                </a:ln>
                <a:effectLst>
                  <a:outerShdw blurRad="180975" dist="38100" dir="2280000" algn="tl" rotWithShape="0">
                    <a:srgbClr val="000000">
                      <a:alpha val="61000"/>
                    </a:srgbClr>
                  </a:outerShdw>
                </a:effectLst>
                <a:latin typeface="Century Gothic" pitchFamily="34" charset="0"/>
                <a:ea typeface="+mn-ea"/>
                <a:cs typeface="Arial Black"/>
              </a:rPr>
              <a:t>80%</a:t>
            </a:r>
            <a:endParaRPr lang="en-US" sz="5000" b="1" dirty="0">
              <a:ln w="12700">
                <a:gradFill flip="none" rotWithShape="1">
                  <a:gsLst>
                    <a:gs pos="0">
                      <a:prstClr val="white">
                        <a:lumMod val="85000"/>
                      </a:prstClr>
                    </a:gs>
                    <a:gs pos="100000">
                      <a:prstClr val="white">
                        <a:lumMod val="50000"/>
                      </a:prstClr>
                    </a:gs>
                  </a:gsLst>
                  <a:lin ang="4080000" scaled="0"/>
                  <a:tileRect/>
                </a:gradFill>
                <a:prstDash val="solid"/>
              </a:ln>
              <a:effectLst>
                <a:outerShdw blurRad="180975" dist="38100" dir="2280000" algn="tl" rotWithShape="0">
                  <a:srgbClr val="000000">
                    <a:alpha val="61000"/>
                  </a:srgbClr>
                </a:outerShdw>
              </a:effectLst>
              <a:latin typeface="Century Gothic" pitchFamily="34" charset="0"/>
              <a:ea typeface="+mn-ea"/>
              <a:cs typeface="Arial Black"/>
            </a:endParaRPr>
          </a:p>
        </p:txBody>
      </p:sp>
      <p:sp>
        <p:nvSpPr>
          <p:cNvPr id="6" name="Rectangle 5"/>
          <p:cNvSpPr/>
          <p:nvPr/>
        </p:nvSpPr>
        <p:spPr>
          <a:xfrm>
            <a:off x="696645" y="5451261"/>
            <a:ext cx="979755" cy="861774"/>
          </a:xfrm>
          <a:prstGeom prst="rect">
            <a:avLst/>
          </a:prstGeom>
          <a:noFill/>
          <a:effectLst/>
        </p:spPr>
        <p:txBody>
          <a:bodyPr wrap="none" lIns="91440" tIns="45720" rIns="91440" bIns="45720">
            <a:spAutoFit/>
          </a:bodyPr>
          <a:lstStyle/>
          <a:p>
            <a:pPr algn="ctr" defTabSz="914400" fontAlgn="auto">
              <a:spcBef>
                <a:spcPts val="0"/>
              </a:spcBef>
              <a:spcAft>
                <a:spcPts val="0"/>
              </a:spcAft>
            </a:pPr>
            <a:r>
              <a:rPr lang="en-US" sz="5000" b="1" dirty="0" smtClean="0">
                <a:ln w="12700">
                  <a:gradFill flip="none" rotWithShape="1">
                    <a:gsLst>
                      <a:gs pos="0">
                        <a:prstClr val="white">
                          <a:lumMod val="85000"/>
                        </a:prstClr>
                      </a:gs>
                      <a:gs pos="100000">
                        <a:prstClr val="white">
                          <a:lumMod val="50000"/>
                        </a:prstClr>
                      </a:gs>
                    </a:gsLst>
                    <a:lin ang="4080000" scaled="0"/>
                    <a:tileRect/>
                  </a:gradFill>
                  <a:prstDash val="solid"/>
                </a:ln>
                <a:effectLst>
                  <a:outerShdw blurRad="180975" dist="38100" dir="2280000" algn="tl" rotWithShape="0">
                    <a:srgbClr val="000000">
                      <a:alpha val="61000"/>
                    </a:srgbClr>
                  </a:outerShdw>
                </a:effectLst>
                <a:latin typeface="Century Gothic" pitchFamily="34" charset="0"/>
                <a:ea typeface="+mn-ea"/>
                <a:cs typeface="Arial Black"/>
              </a:rPr>
              <a:t>7X</a:t>
            </a:r>
            <a:endParaRPr lang="en-US" sz="5000" b="1" dirty="0">
              <a:ln w="12700">
                <a:gradFill flip="none" rotWithShape="1">
                  <a:gsLst>
                    <a:gs pos="0">
                      <a:prstClr val="white">
                        <a:lumMod val="85000"/>
                      </a:prstClr>
                    </a:gs>
                    <a:gs pos="100000">
                      <a:prstClr val="white">
                        <a:lumMod val="50000"/>
                      </a:prstClr>
                    </a:gs>
                  </a:gsLst>
                  <a:lin ang="4080000" scaled="0"/>
                  <a:tileRect/>
                </a:gradFill>
                <a:prstDash val="solid"/>
              </a:ln>
              <a:effectLst>
                <a:outerShdw blurRad="180975" dist="38100" dir="2280000" algn="tl" rotWithShape="0">
                  <a:srgbClr val="000000">
                    <a:alpha val="61000"/>
                  </a:srgbClr>
                </a:outerShdw>
              </a:effectLst>
              <a:latin typeface="Century Gothic" pitchFamily="34" charset="0"/>
              <a:ea typeface="+mn-ea"/>
              <a:cs typeface="Arial Black"/>
            </a:endParaRPr>
          </a:p>
        </p:txBody>
      </p:sp>
      <p:sp>
        <p:nvSpPr>
          <p:cNvPr id="7" name="TextBox 6"/>
          <p:cNvSpPr txBox="1"/>
          <p:nvPr/>
        </p:nvSpPr>
        <p:spPr>
          <a:xfrm>
            <a:off x="1828800" y="4388925"/>
            <a:ext cx="5463746" cy="338554"/>
          </a:xfrm>
          <a:prstGeom prst="rect">
            <a:avLst/>
          </a:prstGeom>
          <a:noFill/>
        </p:spPr>
        <p:txBody>
          <a:bodyPr wrap="square" rtlCol="0">
            <a:spAutoFit/>
          </a:bodyPr>
          <a:lstStyle/>
          <a:p>
            <a:pPr defTabSz="914400" fontAlgn="auto">
              <a:spcBef>
                <a:spcPts val="0"/>
              </a:spcBef>
              <a:spcAft>
                <a:spcPts val="0"/>
              </a:spcAft>
            </a:pPr>
            <a:r>
              <a:rPr lang="en-US" sz="1600" b="1" dirty="0" smtClean="0">
                <a:latin typeface="Century Gothic" pitchFamily="34" charset="0"/>
                <a:ea typeface="+mn-ea"/>
                <a:cs typeface="+mn-cs"/>
              </a:rPr>
              <a:t>SPIKE  VIEWERS ARE FANS OF MMA</a:t>
            </a:r>
            <a:endParaRPr lang="en-US" sz="1600" b="1" dirty="0">
              <a:latin typeface="Century Gothic" pitchFamily="34" charset="0"/>
              <a:ea typeface="+mn-ea"/>
              <a:cs typeface="+mn-cs"/>
            </a:endParaRPr>
          </a:p>
        </p:txBody>
      </p:sp>
      <p:sp>
        <p:nvSpPr>
          <p:cNvPr id="8" name="TextBox 7"/>
          <p:cNvSpPr txBox="1"/>
          <p:nvPr/>
        </p:nvSpPr>
        <p:spPr>
          <a:xfrm>
            <a:off x="2133600" y="4929648"/>
            <a:ext cx="6927755" cy="584775"/>
          </a:xfrm>
          <a:prstGeom prst="rect">
            <a:avLst/>
          </a:prstGeom>
          <a:noFill/>
        </p:spPr>
        <p:txBody>
          <a:bodyPr wrap="square" rtlCol="0">
            <a:spAutoFit/>
          </a:bodyPr>
          <a:lstStyle/>
          <a:p>
            <a:pPr defTabSz="914400" fontAlgn="auto">
              <a:spcBef>
                <a:spcPts val="0"/>
              </a:spcBef>
              <a:spcAft>
                <a:spcPts val="0"/>
              </a:spcAft>
            </a:pPr>
            <a:r>
              <a:rPr lang="en-US" sz="1600" b="1" dirty="0" smtClean="0">
                <a:latin typeface="Century Gothic" pitchFamily="34" charset="0"/>
                <a:ea typeface="+mn-ea"/>
                <a:cs typeface="+mn-cs"/>
              </a:rPr>
              <a:t>OF SPIKE MMA FANS AGREE </a:t>
            </a:r>
          </a:p>
          <a:p>
            <a:pPr defTabSz="914400" fontAlgn="auto">
              <a:spcBef>
                <a:spcPts val="0"/>
              </a:spcBef>
              <a:spcAft>
                <a:spcPts val="0"/>
              </a:spcAft>
            </a:pPr>
            <a:r>
              <a:rPr lang="en-US" sz="1600" dirty="0" smtClean="0">
                <a:latin typeface="Century Gothic" pitchFamily="34" charset="0"/>
                <a:ea typeface="+mn-ea"/>
                <a:cs typeface="+mn-cs"/>
              </a:rPr>
              <a:t>“I can’t get enough of the sport, the more MMA the better”</a:t>
            </a:r>
            <a:endParaRPr lang="en-US" sz="1600" dirty="0">
              <a:latin typeface="Century Gothic" pitchFamily="34" charset="0"/>
              <a:ea typeface="+mn-ea"/>
              <a:cs typeface="+mn-cs"/>
            </a:endParaRPr>
          </a:p>
        </p:txBody>
      </p:sp>
      <p:sp>
        <p:nvSpPr>
          <p:cNvPr id="9" name="TextBox 8"/>
          <p:cNvSpPr txBox="1"/>
          <p:nvPr/>
        </p:nvSpPr>
        <p:spPr>
          <a:xfrm>
            <a:off x="1722834" y="5652060"/>
            <a:ext cx="7421166" cy="584775"/>
          </a:xfrm>
          <a:prstGeom prst="rect">
            <a:avLst/>
          </a:prstGeom>
          <a:noFill/>
        </p:spPr>
        <p:txBody>
          <a:bodyPr wrap="square" rtlCol="0">
            <a:spAutoFit/>
          </a:bodyPr>
          <a:lstStyle/>
          <a:p>
            <a:pPr defTabSz="914400" fontAlgn="auto">
              <a:spcBef>
                <a:spcPts val="0"/>
              </a:spcBef>
              <a:spcAft>
                <a:spcPts val="0"/>
              </a:spcAft>
            </a:pPr>
            <a:r>
              <a:rPr lang="en-US" sz="1600" b="1" dirty="0" smtClean="0">
                <a:latin typeface="Century Gothic" pitchFamily="34" charset="0"/>
                <a:ea typeface="+mn-ea"/>
                <a:cs typeface="+mn-cs"/>
              </a:rPr>
              <a:t>AS MANY SPIKE VIEWERS</a:t>
            </a:r>
          </a:p>
          <a:p>
            <a:pPr defTabSz="914400" fontAlgn="auto">
              <a:spcBef>
                <a:spcPts val="0"/>
              </a:spcBef>
              <a:spcAft>
                <a:spcPts val="0"/>
              </a:spcAft>
            </a:pPr>
            <a:r>
              <a:rPr lang="en-US" sz="1600" dirty="0" smtClean="0">
                <a:latin typeface="Century Gothic" pitchFamily="34" charset="0"/>
                <a:ea typeface="+mn-ea"/>
                <a:cs typeface="+mn-cs"/>
              </a:rPr>
              <a:t>prefer Bellator’s bracketing system vs. promoter arranged fights</a:t>
            </a:r>
            <a:endParaRPr lang="en-US" sz="1600" dirty="0">
              <a:latin typeface="Century Gothic" pitchFamily="34" charset="0"/>
              <a:ea typeface="+mn-ea"/>
              <a:cs typeface="+mn-cs"/>
            </a:endParaRPr>
          </a:p>
        </p:txBody>
      </p:sp>
      <p:sp>
        <p:nvSpPr>
          <p:cNvPr id="15" name="TextBox 14"/>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RYSE + BELLATOR</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18" name="TextBox 17"/>
          <p:cNvSpPr txBox="1"/>
          <p:nvPr/>
        </p:nvSpPr>
        <p:spPr>
          <a:xfrm>
            <a:off x="609600" y="3810000"/>
            <a:ext cx="8077200" cy="400110"/>
          </a:xfrm>
          <a:prstGeom prst="rect">
            <a:avLst/>
          </a:prstGeom>
          <a:noFill/>
        </p:spPr>
        <p:txBody>
          <a:bodyPr wrap="square" rtlCol="0">
            <a:spAutoFit/>
          </a:bodyPr>
          <a:lstStyle/>
          <a:p>
            <a:r>
              <a:rPr lang="en-US" sz="2000" b="1" dirty="0" smtClean="0">
                <a:solidFill>
                  <a:prstClr val="black"/>
                </a:solidFill>
                <a:effectLst>
                  <a:outerShdw blurRad="38100" dist="38100" dir="2700000" algn="tl">
                    <a:srgbClr val="000000">
                      <a:alpha val="43137"/>
                    </a:srgbClr>
                  </a:outerShdw>
                </a:effectLst>
                <a:latin typeface="Century Gothic" pitchFamily="34" charset="0"/>
              </a:rPr>
              <a:t>SPIKE FANS ARE MMA OBSESSED</a:t>
            </a:r>
            <a:endParaRPr lang="en-US" sz="2000" b="1" dirty="0">
              <a:solidFill>
                <a:prstClr val="black"/>
              </a:solidFill>
              <a:effectLst>
                <a:outerShdw blurRad="38100" dist="38100" dir="2700000" algn="tl">
                  <a:srgbClr val="000000">
                    <a:alpha val="43137"/>
                  </a:srgbClr>
                </a:outerShdw>
              </a:effectLst>
              <a:latin typeface="Century Gothic" pitchFamily="34" charset="0"/>
            </a:endParaRPr>
          </a:p>
        </p:txBody>
      </p:sp>
      <p:sp>
        <p:nvSpPr>
          <p:cNvPr id="19" name="TextBox 18"/>
          <p:cNvSpPr txBox="1"/>
          <p:nvPr/>
        </p:nvSpPr>
        <p:spPr>
          <a:xfrm>
            <a:off x="609600" y="2145632"/>
            <a:ext cx="8077200" cy="400110"/>
          </a:xfrm>
          <a:prstGeom prst="rect">
            <a:avLst/>
          </a:prstGeom>
          <a:noFill/>
        </p:spPr>
        <p:txBody>
          <a:bodyPr wrap="square" rtlCol="0">
            <a:spAutoFit/>
          </a:bodyPr>
          <a:lstStyle/>
          <a:p>
            <a:r>
              <a:rPr lang="en-US" sz="2000" b="1" dirty="0" smtClean="0">
                <a:solidFill>
                  <a:prstClr val="black"/>
                </a:solidFill>
                <a:effectLst>
                  <a:outerShdw blurRad="38100" dist="38100" dir="2700000" algn="tl">
                    <a:srgbClr val="000000">
                      <a:alpha val="43137"/>
                    </a:srgbClr>
                  </a:outerShdw>
                </a:effectLst>
                <a:latin typeface="Century Gothic" pitchFamily="34" charset="0"/>
              </a:rPr>
              <a:t>A NATURAL FIT</a:t>
            </a:r>
            <a:endParaRPr lang="en-US" sz="2000" b="1" dirty="0">
              <a:solidFill>
                <a:prstClr val="black"/>
              </a:solidFill>
              <a:effectLst>
                <a:outerShdw blurRad="38100" dist="38100" dir="2700000" algn="tl">
                  <a:srgbClr val="000000">
                    <a:alpha val="43137"/>
                  </a:srgbClr>
                </a:outerShdw>
              </a:effectLst>
              <a:latin typeface="Century Gothic" pitchFamily="34" charset="0"/>
            </a:endParaRPr>
          </a:p>
        </p:txBody>
      </p:sp>
      <p:pic>
        <p:nvPicPr>
          <p:cNvPr id="1026" name="Picture 2" descr="http://alpaytac.com/images/case_studies/AMA/Bellator_logo_hires_trans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4864" y="2217824"/>
            <a:ext cx="1946324" cy="129483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7201" y="1057870"/>
            <a:ext cx="7086600" cy="923330"/>
          </a:xfrm>
          <a:prstGeom prst="rect">
            <a:avLst/>
          </a:prstGeom>
          <a:noFill/>
        </p:spPr>
        <p:txBody>
          <a:bodyPr wrap="square" rtlCol="0">
            <a:spAutoFit/>
          </a:bodyPr>
          <a:lstStyle/>
          <a:p>
            <a:r>
              <a:rPr lang="en-US" dirty="0" smtClean="0">
                <a:latin typeface="Century Gothic" pitchFamily="34" charset="0"/>
              </a:rPr>
              <a:t>Spike’s </a:t>
            </a:r>
            <a:r>
              <a:rPr lang="en-US" dirty="0">
                <a:latin typeface="Century Gothic" pitchFamily="34" charset="0"/>
              </a:rPr>
              <a:t>B</a:t>
            </a:r>
            <a:r>
              <a:rPr lang="en-US" dirty="0" smtClean="0">
                <a:latin typeface="Century Gothic" pitchFamily="34" charset="0"/>
              </a:rPr>
              <a:t>ellator is the perfect place to promote </a:t>
            </a:r>
            <a:r>
              <a:rPr lang="en-US" dirty="0">
                <a:latin typeface="Century Gothic" pitchFamily="34" charset="0"/>
              </a:rPr>
              <a:t>X</a:t>
            </a:r>
            <a:r>
              <a:rPr lang="en-US" dirty="0" smtClean="0">
                <a:latin typeface="Century Gothic" pitchFamily="34" charset="0"/>
              </a:rPr>
              <a:t>box’s </a:t>
            </a:r>
            <a:r>
              <a:rPr lang="en-US" dirty="0">
                <a:latin typeface="Century Gothic" pitchFamily="34" charset="0"/>
              </a:rPr>
              <a:t>R</a:t>
            </a:r>
            <a:r>
              <a:rPr lang="en-US" dirty="0" smtClean="0">
                <a:latin typeface="Century Gothic" pitchFamily="34" charset="0"/>
              </a:rPr>
              <a:t>yse to an engaged audience, with a platform that is organically relevant to </a:t>
            </a:r>
            <a:r>
              <a:rPr lang="en-US" dirty="0">
                <a:latin typeface="Century Gothic" pitchFamily="34" charset="0"/>
              </a:rPr>
              <a:t>R</a:t>
            </a:r>
            <a:r>
              <a:rPr lang="en-US" dirty="0" smtClean="0">
                <a:latin typeface="Century Gothic" pitchFamily="34" charset="0"/>
              </a:rPr>
              <a:t>yse’s gladiator theme.</a:t>
            </a:r>
            <a:endParaRPr lang="en-US" dirty="0">
              <a:latin typeface="Century Gothic" pitchFamily="34" charset="0"/>
            </a:endParaRPr>
          </a:p>
        </p:txBody>
      </p:sp>
      <p:sp>
        <p:nvSpPr>
          <p:cNvPr id="23" name="TextBox 22"/>
          <p:cNvSpPr txBox="1"/>
          <p:nvPr/>
        </p:nvSpPr>
        <p:spPr>
          <a:xfrm>
            <a:off x="630263" y="2581870"/>
            <a:ext cx="5770537" cy="923330"/>
          </a:xfrm>
          <a:prstGeom prst="rect">
            <a:avLst/>
          </a:prstGeom>
          <a:noFill/>
        </p:spPr>
        <p:txBody>
          <a:bodyPr wrap="square" rtlCol="0">
            <a:spAutoFit/>
          </a:bodyPr>
          <a:lstStyle/>
          <a:p>
            <a:r>
              <a:rPr lang="en-US" dirty="0" smtClean="0">
                <a:latin typeface="Century Gothic" pitchFamily="34" charset="0"/>
              </a:rPr>
              <a:t>Bellator translates to “Gladiator” in Latin and the logo features a gladiator helmet – creating a seamless bridge to RYSE </a:t>
            </a:r>
            <a:endParaRPr lang="en-US" dirty="0">
              <a:latin typeface="Century Gothic" pitchFamily="34" charset="0"/>
            </a:endParaRPr>
          </a:p>
        </p:txBody>
      </p:sp>
    </p:spTree>
    <p:extLst>
      <p:ext uri="{BB962C8B-B14F-4D97-AF65-F5344CB8AC3E}">
        <p14:creationId xmlns:p14="http://schemas.microsoft.com/office/powerpoint/2010/main" val="63925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jesus-is-savior.com/Basics/romans_road.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0" r="100000">
                        <a14:backgroundMark x1="5577" y1="43243" x2="28077" y2="37027"/>
                        <a14:backgroundMark x1="82692" y1="44324" x2="98462" y2="53784"/>
                        <a14:backgroundMark x1="68654" y1="46757" x2="96154" y2="72162"/>
                        <a14:backgroundMark x1="2885" y1="67297" x2="49231" y2="38108"/>
                        <a14:backgroundMark x1="962" y1="86216" x2="14615" y2="68919"/>
                      </a14:backgroundRemoval>
                    </a14:imgEffect>
                    <a14:imgEffect>
                      <a14:sharpenSoften amount="1000"/>
                    </a14:imgEffect>
                  </a14:imgLayer>
                </a14:imgProps>
              </a:ext>
              <a:ext uri="{28A0092B-C50C-407E-A947-70E740481C1C}">
                <a14:useLocalDpi xmlns:a14="http://schemas.microsoft.com/office/drawing/2010/main"/>
              </a:ext>
            </a:extLst>
          </a:blip>
          <a:srcRect/>
          <a:stretch>
            <a:fillRect/>
          </a:stretch>
        </p:blipFill>
        <p:spPr bwMode="auto">
          <a:xfrm>
            <a:off x="-4011" y="351690"/>
            <a:ext cx="9144000" cy="65063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THE SEAMLESS BRIDGE</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6" name="Rectangle 5"/>
          <p:cNvSpPr/>
          <p:nvPr/>
        </p:nvSpPr>
        <p:spPr>
          <a:xfrm>
            <a:off x="3733800" y="1371600"/>
            <a:ext cx="5257800" cy="5355312"/>
          </a:xfrm>
          <a:prstGeom prst="rect">
            <a:avLst/>
          </a:prstGeom>
          <a:solidFill>
            <a:schemeClr val="bg1">
              <a:alpha val="65098"/>
            </a:schemeClr>
          </a:solidFill>
        </p:spPr>
        <p:txBody>
          <a:bodyPr wrap="square">
            <a:spAutoFit/>
          </a:bodyPr>
          <a:lstStyle/>
          <a:p>
            <a:r>
              <a:rPr lang="en-US" b="1" dirty="0" smtClean="0">
                <a:latin typeface="Century Gothic" pitchFamily="34" charset="0"/>
              </a:rPr>
              <a:t/>
            </a:r>
            <a:br>
              <a:rPr lang="en-US" b="1" dirty="0" smtClean="0">
                <a:latin typeface="Century Gothic" pitchFamily="34" charset="0"/>
              </a:rPr>
            </a:br>
            <a:r>
              <a:rPr lang="en-US" b="1" dirty="0" err="1" smtClean="0">
                <a:latin typeface="Century Gothic" pitchFamily="34" charset="0"/>
              </a:rPr>
              <a:t>Bellator</a:t>
            </a:r>
            <a:r>
              <a:rPr lang="en-US" b="1" dirty="0" smtClean="0">
                <a:latin typeface="Century Gothic" pitchFamily="34" charset="0"/>
              </a:rPr>
              <a:t> </a:t>
            </a:r>
            <a:r>
              <a:rPr lang="en-US" b="1" dirty="0">
                <a:latin typeface="Century Gothic" pitchFamily="34" charset="0"/>
              </a:rPr>
              <a:t>MMA is the toughest tournament in </a:t>
            </a:r>
            <a:r>
              <a:rPr lang="en-US" b="1" dirty="0" smtClean="0">
                <a:latin typeface="Century Gothic" pitchFamily="34" charset="0"/>
              </a:rPr>
              <a:t>sports.  </a:t>
            </a:r>
            <a:r>
              <a:rPr lang="en-US" dirty="0" smtClean="0">
                <a:latin typeface="Century Gothic" pitchFamily="34" charset="0"/>
              </a:rPr>
              <a:t>And what </a:t>
            </a:r>
            <a:r>
              <a:rPr lang="en-US" i="1" dirty="0">
                <a:latin typeface="Century Gothic" pitchFamily="34" charset="0"/>
              </a:rPr>
              <a:t>really</a:t>
            </a:r>
            <a:r>
              <a:rPr lang="en-US" b="1" dirty="0">
                <a:latin typeface="Century Gothic" pitchFamily="34" charset="0"/>
              </a:rPr>
              <a:t> </a:t>
            </a:r>
            <a:r>
              <a:rPr lang="en-US" dirty="0">
                <a:latin typeface="Century Gothic" pitchFamily="34" charset="0"/>
              </a:rPr>
              <a:t>makes </a:t>
            </a:r>
            <a:r>
              <a:rPr lang="en-US" dirty="0" smtClean="0">
                <a:latin typeface="Century Gothic" pitchFamily="34" charset="0"/>
              </a:rPr>
              <a:t>its incredible fighters </a:t>
            </a:r>
            <a:r>
              <a:rPr lang="en-US" dirty="0">
                <a:latin typeface="Century Gothic" pitchFamily="34" charset="0"/>
              </a:rPr>
              <a:t>stand out are their compelling </a:t>
            </a:r>
            <a:r>
              <a:rPr lang="en-US" dirty="0" smtClean="0">
                <a:latin typeface="Century Gothic" pitchFamily="34" charset="0"/>
              </a:rPr>
              <a:t>stories.  It’s what </a:t>
            </a:r>
            <a:r>
              <a:rPr lang="en-US" dirty="0">
                <a:latin typeface="Century Gothic" pitchFamily="34" charset="0"/>
              </a:rPr>
              <a:t>drives them to train </a:t>
            </a:r>
            <a:r>
              <a:rPr lang="en-US" dirty="0" smtClean="0">
                <a:latin typeface="Century Gothic" pitchFamily="34" charset="0"/>
              </a:rPr>
              <a:t>relentlessly and battle their </a:t>
            </a:r>
            <a:r>
              <a:rPr lang="en-US" dirty="0">
                <a:latin typeface="Century Gothic" pitchFamily="34" charset="0"/>
              </a:rPr>
              <a:t>way through the bottom rungs of the tournament </a:t>
            </a:r>
            <a:r>
              <a:rPr lang="en-US" dirty="0" smtClean="0">
                <a:latin typeface="Century Gothic" pitchFamily="34" charset="0"/>
              </a:rPr>
              <a:t>in order to </a:t>
            </a:r>
            <a:r>
              <a:rPr lang="en-US" dirty="0">
                <a:latin typeface="Century Gothic" pitchFamily="34" charset="0"/>
              </a:rPr>
              <a:t>rise triumphantly </a:t>
            </a:r>
            <a:r>
              <a:rPr lang="en-US" dirty="0" smtClean="0">
                <a:latin typeface="Century Gothic" pitchFamily="34" charset="0"/>
              </a:rPr>
              <a:t>as </a:t>
            </a:r>
            <a:r>
              <a:rPr lang="en-US" dirty="0">
                <a:latin typeface="Century Gothic" pitchFamily="34" charset="0"/>
              </a:rPr>
              <a:t>Bellator champions.</a:t>
            </a:r>
            <a:br>
              <a:rPr lang="en-US" dirty="0">
                <a:latin typeface="Century Gothic" pitchFamily="34" charset="0"/>
              </a:rPr>
            </a:br>
            <a:endParaRPr lang="en-US" dirty="0" smtClean="0">
              <a:latin typeface="Century Gothic" pitchFamily="34" charset="0"/>
            </a:endParaRPr>
          </a:p>
          <a:p>
            <a:r>
              <a:rPr lang="en-US" b="1" dirty="0">
                <a:latin typeface="Century Gothic" pitchFamily="34" charset="0"/>
              </a:rPr>
              <a:t>"Stories of the </a:t>
            </a:r>
            <a:r>
              <a:rPr lang="en-US" b="1" dirty="0" smtClean="0">
                <a:latin typeface="Century Gothic" pitchFamily="34" charset="0"/>
              </a:rPr>
              <a:t>Ryse“ will seamlessly align our properties by highlighting immersive </a:t>
            </a:r>
            <a:r>
              <a:rPr lang="en-US" b="1" dirty="0">
                <a:latin typeface="Century Gothic" pitchFamily="34" charset="0"/>
              </a:rPr>
              <a:t>gameplay with background and key messaging points.  </a:t>
            </a:r>
            <a:endParaRPr lang="en-US" b="1" dirty="0" smtClean="0">
              <a:latin typeface="Century Gothic" pitchFamily="34" charset="0"/>
            </a:endParaRPr>
          </a:p>
          <a:p>
            <a:endParaRPr lang="en-US" dirty="0">
              <a:latin typeface="Century Gothic" pitchFamily="34" charset="0"/>
            </a:endParaRPr>
          </a:p>
          <a:p>
            <a:r>
              <a:rPr lang="en-US" dirty="0">
                <a:latin typeface="Century Gothic" pitchFamily="34" charset="0"/>
              </a:rPr>
              <a:t>These </a:t>
            </a:r>
            <a:r>
              <a:rPr lang="en-US" dirty="0" smtClean="0">
                <a:latin typeface="Century Gothic" pitchFamily="34" charset="0"/>
              </a:rPr>
              <a:t>compelling</a:t>
            </a:r>
            <a:r>
              <a:rPr lang="en-US" dirty="0">
                <a:latin typeface="Century Gothic" pitchFamily="34" charset="0"/>
              </a:rPr>
              <a:t>, eye-catching vignettes </a:t>
            </a:r>
            <a:r>
              <a:rPr lang="en-US" dirty="0" smtClean="0">
                <a:latin typeface="Century Gothic" pitchFamily="34" charset="0"/>
              </a:rPr>
              <a:t>will focus on the </a:t>
            </a:r>
            <a:r>
              <a:rPr lang="en-US" dirty="0">
                <a:latin typeface="Century Gothic" pitchFamily="34" charset="0"/>
              </a:rPr>
              <a:t>advent of Marius in Ryse, </a:t>
            </a:r>
            <a:r>
              <a:rPr lang="en-US" dirty="0" smtClean="0">
                <a:latin typeface="Century Gothic" pitchFamily="34" charset="0"/>
              </a:rPr>
              <a:t>as it perfectly mirrors the stories </a:t>
            </a:r>
            <a:r>
              <a:rPr lang="en-US" dirty="0">
                <a:latin typeface="Century Gothic" pitchFamily="34" charset="0"/>
              </a:rPr>
              <a:t>of Bellator MMA athletes battling to the top.</a:t>
            </a:r>
          </a:p>
          <a:p>
            <a:endParaRPr lang="en-US" dirty="0">
              <a:latin typeface="Century Gothic" pitchFamily="34" charset="0"/>
            </a:endParaRPr>
          </a:p>
        </p:txBody>
      </p:sp>
      <p:pic>
        <p:nvPicPr>
          <p:cNvPr id="16" name="Picture 15" descr="helmet.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76956">
            <a:off x="-47509" y="1161160"/>
            <a:ext cx="3901907" cy="5667587"/>
          </a:xfrm>
          <a:prstGeom prst="rect">
            <a:avLst/>
          </a:prstGeom>
          <a:noFill/>
          <a:ln>
            <a:noFill/>
          </a:ln>
        </p:spPr>
      </p:pic>
      <p:sp>
        <p:nvSpPr>
          <p:cNvPr id="7" name="Rectangle 6"/>
          <p:cNvSpPr/>
          <p:nvPr/>
        </p:nvSpPr>
        <p:spPr>
          <a:xfrm flipV="1">
            <a:off x="533400" y="944563"/>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2" name="Rectangle 1"/>
          <p:cNvSpPr/>
          <p:nvPr/>
        </p:nvSpPr>
        <p:spPr>
          <a:xfrm>
            <a:off x="2514600" y="1245513"/>
            <a:ext cx="7010400" cy="430887"/>
          </a:xfrm>
          <a:prstGeom prst="rect">
            <a:avLst/>
          </a:prstGeom>
        </p:spPr>
        <p:txBody>
          <a:bodyPr wrap="square">
            <a:spAutoFit/>
          </a:bodyPr>
          <a:lstStyle/>
          <a:p>
            <a:r>
              <a:rPr lang="en-US" sz="2200" b="1" dirty="0">
                <a:effectLst>
                  <a:outerShdw blurRad="38100" dist="38100" dir="2700000" algn="tl">
                    <a:srgbClr val="000000">
                      <a:alpha val="43137"/>
                    </a:srgbClr>
                  </a:outerShdw>
                </a:effectLst>
                <a:latin typeface="Century Gothic" pitchFamily="34" charset="0"/>
              </a:rPr>
              <a:t>“STORIES OF THE RYSE” CUSTOM VIGNETTE SERIES</a:t>
            </a:r>
          </a:p>
        </p:txBody>
      </p:sp>
    </p:spTree>
    <p:extLst>
      <p:ext uri="{BB962C8B-B14F-4D97-AF65-F5344CB8AC3E}">
        <p14:creationId xmlns:p14="http://schemas.microsoft.com/office/powerpoint/2010/main" val="246457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Michael-Chandler-1220_cu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921648"/>
            <a:ext cx="3977188" cy="5960102"/>
          </a:xfrm>
          <a:prstGeom prst="rect">
            <a:avLst/>
          </a:prstGeom>
          <a:effectLst>
            <a:outerShdw blurRad="234950" dist="38100" dir="19500000" algn="tl" rotWithShape="0">
              <a:prstClr val="black">
                <a:alpha val="54000"/>
              </a:prstClr>
            </a:outerShdw>
          </a:effectLst>
        </p:spPr>
      </p:pic>
      <p:pic>
        <p:nvPicPr>
          <p:cNvPr id="11" name="Picture 10" descr="Eduardo-Dantas-1307_cutout.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3200" y="1563865"/>
            <a:ext cx="2646505" cy="5298320"/>
          </a:xfrm>
          <a:prstGeom prst="rect">
            <a:avLst/>
          </a:prstGeom>
          <a:effectLst>
            <a:outerShdw blurRad="234950" dist="38100" dir="19500000" algn="tl" rotWithShape="0">
              <a:prstClr val="black">
                <a:alpha val="54000"/>
              </a:prstClr>
            </a:outerShdw>
          </a:effectLst>
        </p:spPr>
      </p:pic>
      <p:sp>
        <p:nvSpPr>
          <p:cNvPr id="20" name="TextBox 19"/>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TAPPING INTO TALENT</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28" name="Rectangle 27"/>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5" name="TextBox 4"/>
          <p:cNvSpPr txBox="1"/>
          <p:nvPr/>
        </p:nvSpPr>
        <p:spPr>
          <a:xfrm>
            <a:off x="1447800" y="6629400"/>
            <a:ext cx="4419600" cy="246221"/>
          </a:xfrm>
          <a:prstGeom prst="rect">
            <a:avLst/>
          </a:prstGeom>
          <a:noFill/>
        </p:spPr>
        <p:txBody>
          <a:bodyPr wrap="square" rtlCol="0">
            <a:spAutoFit/>
          </a:bodyPr>
          <a:lstStyle/>
          <a:p>
            <a:r>
              <a:rPr lang="en-US" sz="1000" dirty="0" smtClean="0">
                <a:latin typeface="Century Gothic" pitchFamily="34" charset="0"/>
              </a:rPr>
              <a:t>*Pending approval and  athlete availability </a:t>
            </a:r>
            <a:endParaRPr lang="en-US" sz="1000" dirty="0">
              <a:latin typeface="Century Gothic" pitchFamily="34" charset="0"/>
            </a:endParaRPr>
          </a:p>
        </p:txBody>
      </p:sp>
      <p:pic>
        <p:nvPicPr>
          <p:cNvPr id="35" name="Picture 4" descr="http://ap.ign.com/pictures/articles/5201/4660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6457950"/>
            <a:ext cx="1337387"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a:off x="1524000" y="6648450"/>
            <a:ext cx="64008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37" name="Picture 36" descr="VM&amp;E_LOGO.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0520" y="6539833"/>
            <a:ext cx="1120140" cy="2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9493" y="1371600"/>
            <a:ext cx="4599707" cy="3785652"/>
          </a:xfrm>
          <a:prstGeom prst="rect">
            <a:avLst/>
          </a:prstGeom>
          <a:noFill/>
        </p:spPr>
        <p:txBody>
          <a:bodyPr wrap="square" rtlCol="0">
            <a:spAutoFit/>
          </a:bodyPr>
          <a:lstStyle/>
          <a:p>
            <a:r>
              <a:rPr lang="en-US" sz="1600" b="1" dirty="0" smtClean="0">
                <a:latin typeface="Century Gothic" pitchFamily="34" charset="0"/>
              </a:rPr>
              <a:t>BELLATOR’S GLADIATORS</a:t>
            </a:r>
          </a:p>
          <a:p>
            <a:r>
              <a:rPr lang="en-US" sz="1600" dirty="0" smtClean="0">
                <a:latin typeface="Century Gothic" pitchFamily="34" charset="0"/>
              </a:rPr>
              <a:t>As part of the partnership, Spike will approach Bellator MMA fighters and coaches to be a part of the custom series, focusing on their experiences as a fighter on the rise.</a:t>
            </a:r>
          </a:p>
          <a:p>
            <a:endParaRPr lang="en-US" sz="1600" dirty="0" smtClean="0">
              <a:latin typeface="Century Gothic" pitchFamily="34" charset="0"/>
            </a:endParaRPr>
          </a:p>
          <a:p>
            <a:r>
              <a:rPr lang="en-US" sz="1600" dirty="0" smtClean="0">
                <a:latin typeface="Century Gothic" pitchFamily="34" charset="0"/>
              </a:rPr>
              <a:t>With a breadth of dynamic talent from Michael </a:t>
            </a:r>
            <a:r>
              <a:rPr lang="en-US" sz="1600" dirty="0">
                <a:latin typeface="Century Gothic" pitchFamily="34" charset="0"/>
              </a:rPr>
              <a:t>Chandler to King Mo, these breakout star fighters pour heart, charisma and perseverance into their </a:t>
            </a:r>
            <a:r>
              <a:rPr lang="en-US" sz="1600" dirty="0" smtClean="0">
                <a:latin typeface="Century Gothic" pitchFamily="34" charset="0"/>
              </a:rPr>
              <a:t>matches</a:t>
            </a:r>
            <a:r>
              <a:rPr lang="en-US" sz="1600" dirty="0">
                <a:latin typeface="Century Gothic" pitchFamily="34" charset="0"/>
              </a:rPr>
              <a:t> </a:t>
            </a:r>
            <a:r>
              <a:rPr lang="en-US" sz="1600" dirty="0" smtClean="0">
                <a:latin typeface="Century Gothic" pitchFamily="34" charset="0"/>
              </a:rPr>
              <a:t>– the perfect parallels to </a:t>
            </a:r>
            <a:r>
              <a:rPr lang="en-US" sz="1600" dirty="0" err="1" smtClean="0">
                <a:latin typeface="Century Gothic" pitchFamily="34" charset="0"/>
              </a:rPr>
              <a:t>Ryse’s</a:t>
            </a:r>
            <a:r>
              <a:rPr lang="en-US" sz="1600" dirty="0" smtClean="0">
                <a:latin typeface="Century Gothic" pitchFamily="34" charset="0"/>
              </a:rPr>
              <a:t> Marius and his story arch in the game.</a:t>
            </a:r>
            <a:endParaRPr lang="en-US" sz="1600" dirty="0">
              <a:latin typeface="Century Gothic" pitchFamily="34" charset="0"/>
            </a:endParaRPr>
          </a:p>
          <a:p>
            <a:endParaRPr lang="en-US" sz="1600" dirty="0" smtClean="0">
              <a:latin typeface="Century Gothic" pitchFamily="34" charset="0"/>
            </a:endParaRPr>
          </a:p>
          <a:p>
            <a:endParaRPr lang="en-US" sz="1600" dirty="0">
              <a:latin typeface="Century Gothic" pitchFamily="34" charset="0"/>
            </a:endParaRPr>
          </a:p>
        </p:txBody>
      </p:sp>
      <p:sp>
        <p:nvSpPr>
          <p:cNvPr id="3" name="Rectangle 2"/>
          <p:cNvSpPr/>
          <p:nvPr/>
        </p:nvSpPr>
        <p:spPr>
          <a:xfrm>
            <a:off x="381000" y="4724162"/>
            <a:ext cx="4572000" cy="1600438"/>
          </a:xfrm>
          <a:prstGeom prst="rect">
            <a:avLst/>
          </a:prstGeom>
        </p:spPr>
        <p:txBody>
          <a:bodyPr wrap="square">
            <a:spAutoFit/>
          </a:bodyPr>
          <a:lstStyle/>
          <a:p>
            <a:r>
              <a:rPr lang="en-US" b="1" dirty="0" smtClean="0">
                <a:latin typeface="Century Gothic" pitchFamily="34" charset="0"/>
              </a:rPr>
              <a:t>SOCIAL &amp; EDITORIAL</a:t>
            </a:r>
          </a:p>
          <a:p>
            <a:r>
              <a:rPr lang="en-US" sz="1600" dirty="0" smtClean="0">
                <a:latin typeface="Century Gothic" pitchFamily="34" charset="0"/>
              </a:rPr>
              <a:t>Spike </a:t>
            </a:r>
            <a:r>
              <a:rPr lang="en-US" sz="1600" dirty="0">
                <a:latin typeface="Century Gothic" pitchFamily="34" charset="0"/>
              </a:rPr>
              <a:t>will endeavor to pursue </a:t>
            </a:r>
            <a:r>
              <a:rPr lang="en-US" sz="1600" dirty="0" smtClean="0">
                <a:latin typeface="Century Gothic" pitchFamily="34" charset="0"/>
              </a:rPr>
              <a:t>our fighters’ </a:t>
            </a:r>
            <a:r>
              <a:rPr lang="en-US" sz="1600" dirty="0">
                <a:latin typeface="Century Gothic" pitchFamily="34" charset="0"/>
              </a:rPr>
              <a:t>social and editorial </a:t>
            </a:r>
            <a:r>
              <a:rPr lang="en-US" sz="1600" dirty="0" smtClean="0">
                <a:latin typeface="Century Gothic" pitchFamily="34" charset="0"/>
              </a:rPr>
              <a:t>support to spread </a:t>
            </a:r>
            <a:r>
              <a:rPr lang="en-US" sz="1600" dirty="0">
                <a:latin typeface="Century Gothic" pitchFamily="34" charset="0"/>
              </a:rPr>
              <a:t>the </a:t>
            </a:r>
            <a:r>
              <a:rPr lang="en-US" sz="1600" dirty="0" smtClean="0">
                <a:latin typeface="Century Gothic" pitchFamily="34" charset="0"/>
              </a:rPr>
              <a:t>word, looking to utilize talents’ social footprint on Facebook and Twitter to promote the partnership.</a:t>
            </a:r>
          </a:p>
        </p:txBody>
      </p:sp>
    </p:spTree>
    <p:extLst>
      <p:ext uri="{BB962C8B-B14F-4D97-AF65-F5344CB8AC3E}">
        <p14:creationId xmlns:p14="http://schemas.microsoft.com/office/powerpoint/2010/main" val="2422549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5590" y="2608676"/>
            <a:ext cx="8104317" cy="271616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3"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12800" y="2362199"/>
            <a:ext cx="8065602" cy="2706782"/>
          </a:xfrm>
          <a:prstGeom prst="rect">
            <a:avLst/>
          </a:prstGeom>
          <a:noFill/>
          <a:ln w="9525">
            <a:noFill/>
            <a:miter lim="800000"/>
            <a:headEnd/>
            <a:tailEnd/>
          </a:ln>
        </p:spPr>
      </p:pic>
      <p:sp>
        <p:nvSpPr>
          <p:cNvPr id="18" name="Rectangle 17"/>
          <p:cNvSpPr/>
          <p:nvPr/>
        </p:nvSpPr>
        <p:spPr>
          <a:xfrm rot="21421209">
            <a:off x="342720" y="3827003"/>
            <a:ext cx="4341934" cy="21364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5" name="Content Placeholder 2"/>
          <p:cNvSpPr txBox="1">
            <a:spLocks/>
          </p:cNvSpPr>
          <p:nvPr/>
        </p:nvSpPr>
        <p:spPr>
          <a:xfrm>
            <a:off x="171352" y="3486387"/>
            <a:ext cx="4963444" cy="2380658"/>
          </a:xfrm>
          <a:prstGeom prst="rect">
            <a:avLst/>
          </a:prstGeom>
        </p:spPr>
        <p:txBody>
          <a:bodyPr vert="horz" lIns="91440" tIns="45720" rIns="91440" bIns="45720" rtlCol="0">
            <a:noAutofit/>
          </a:bodyPr>
          <a:lstStyle/>
          <a:p>
            <a:pPr marL="342900" indent="-342900" fontAlgn="auto">
              <a:spcBef>
                <a:spcPct val="20000"/>
              </a:spcBef>
              <a:spcAft>
                <a:spcPts val="1200"/>
              </a:spcAft>
              <a:buSzPct val="100000"/>
              <a:buFont typeface="Arial"/>
              <a:buBlip>
                <a:blip r:embed="rId4"/>
              </a:buBlip>
              <a:defRPr/>
            </a:pPr>
            <a:endParaRPr lang="en-US" sz="2200" dirty="0" smtClean="0">
              <a:solidFill>
                <a:prstClr val="white"/>
              </a:solidFill>
              <a:latin typeface="Gill Sans"/>
              <a:ea typeface="+mn-ea"/>
              <a:cs typeface="+mn-cs"/>
            </a:endParaRPr>
          </a:p>
        </p:txBody>
      </p:sp>
      <p:sp>
        <p:nvSpPr>
          <p:cNvPr id="14" name="TextBox 13"/>
          <p:cNvSpPr txBox="1"/>
          <p:nvPr/>
        </p:nvSpPr>
        <p:spPr>
          <a:xfrm>
            <a:off x="486123" y="4001630"/>
            <a:ext cx="4171195" cy="2246769"/>
          </a:xfrm>
          <a:prstGeom prst="rect">
            <a:avLst/>
          </a:prstGeom>
          <a:noFill/>
        </p:spPr>
        <p:txBody>
          <a:bodyPr wrap="square" rtlCol="0">
            <a:spAutoFit/>
          </a:bodyPr>
          <a:lstStyle/>
          <a:p>
            <a:pPr marL="342900" indent="-342900" fontAlgn="auto">
              <a:spcBef>
                <a:spcPts val="0"/>
              </a:spcBef>
              <a:spcAft>
                <a:spcPts val="0"/>
              </a:spcAft>
              <a:buSzPct val="150000"/>
              <a:buFontTx/>
              <a:buBlip>
                <a:blip r:embed="rId5"/>
              </a:buBlip>
            </a:pPr>
            <a:r>
              <a:rPr lang="en-US" sz="2000" dirty="0" smtClean="0">
                <a:solidFill>
                  <a:prstClr val="white"/>
                </a:solidFill>
                <a:latin typeface="Century Gothic"/>
                <a:ea typeface="+mn-ea"/>
                <a:cs typeface="Gill Sans"/>
              </a:rPr>
              <a:t>Pod Buster  </a:t>
            </a:r>
            <a:r>
              <a:rPr lang="en-US" sz="2000" dirty="0" err="1" smtClean="0">
                <a:solidFill>
                  <a:prstClr val="white"/>
                </a:solidFill>
                <a:latin typeface="Century Gothic"/>
                <a:ea typeface="+mn-ea"/>
                <a:cs typeface="Gill Sans"/>
              </a:rPr>
              <a:t>Vingette</a:t>
            </a:r>
            <a:endParaRPr lang="en-US" sz="2000" dirty="0" smtClean="0">
              <a:solidFill>
                <a:prstClr val="white"/>
              </a:solidFill>
              <a:latin typeface="Century Gothic"/>
              <a:ea typeface="+mn-ea"/>
              <a:cs typeface="Gill Sans"/>
            </a:endParaRPr>
          </a:p>
          <a:p>
            <a:pPr marL="342900" indent="-342900" fontAlgn="auto">
              <a:spcBef>
                <a:spcPts val="0"/>
              </a:spcBef>
              <a:spcAft>
                <a:spcPts val="0"/>
              </a:spcAft>
              <a:buSzPct val="150000"/>
              <a:buFontTx/>
              <a:buBlip>
                <a:blip r:embed="rId5"/>
              </a:buBlip>
            </a:pPr>
            <a:r>
              <a:rPr lang="en-US" sz="2000" dirty="0" smtClean="0">
                <a:solidFill>
                  <a:prstClr val="white"/>
                </a:solidFill>
                <a:latin typeface="Century Gothic"/>
                <a:ea typeface="+mn-ea"/>
                <a:cs typeface="Gill Sans"/>
              </a:rPr>
              <a:t>On-Air Integration</a:t>
            </a:r>
          </a:p>
          <a:p>
            <a:pPr marL="342900" indent="-342900" fontAlgn="auto">
              <a:spcBef>
                <a:spcPts val="0"/>
              </a:spcBef>
              <a:spcAft>
                <a:spcPts val="0"/>
              </a:spcAft>
              <a:buSzPct val="150000"/>
              <a:buFontTx/>
              <a:buBlip>
                <a:blip r:embed="rId5"/>
              </a:buBlip>
            </a:pPr>
            <a:r>
              <a:rPr lang="en-US" sz="2000" dirty="0" smtClean="0">
                <a:solidFill>
                  <a:prstClr val="white"/>
                </a:solidFill>
                <a:latin typeface="Century Gothic"/>
                <a:ea typeface="+mn-ea"/>
                <a:cs typeface="Gill Sans"/>
                <a:sym typeface="Zapf Dingbats"/>
              </a:rPr>
              <a:t>On-Site Activation/Signage</a:t>
            </a:r>
          </a:p>
          <a:p>
            <a:pPr marL="342900" indent="-342900" fontAlgn="auto">
              <a:spcBef>
                <a:spcPts val="0"/>
              </a:spcBef>
              <a:spcAft>
                <a:spcPts val="0"/>
              </a:spcAft>
              <a:buSzPct val="150000"/>
              <a:buFontTx/>
              <a:buBlip>
                <a:blip r:embed="rId5"/>
              </a:buBlip>
            </a:pPr>
            <a:r>
              <a:rPr lang="en-US" sz="2000" dirty="0" smtClean="0">
                <a:solidFill>
                  <a:prstClr val="white"/>
                </a:solidFill>
                <a:latin typeface="Century Gothic"/>
                <a:ea typeface="+mn-ea"/>
                <a:cs typeface="Gill Sans"/>
                <a:sym typeface="Zapf Dingbats"/>
              </a:rPr>
              <a:t>Rich Digital Experience</a:t>
            </a:r>
          </a:p>
          <a:p>
            <a:pPr marL="342900" indent="-342900" fontAlgn="auto">
              <a:spcBef>
                <a:spcPts val="0"/>
              </a:spcBef>
              <a:spcAft>
                <a:spcPts val="0"/>
              </a:spcAft>
              <a:buSzPct val="150000"/>
              <a:buFontTx/>
              <a:buBlip>
                <a:blip r:embed="rId5"/>
              </a:buBlip>
            </a:pPr>
            <a:r>
              <a:rPr lang="en-US" sz="2000" dirty="0" smtClean="0">
                <a:solidFill>
                  <a:prstClr val="white"/>
                </a:solidFill>
                <a:latin typeface="Century Gothic"/>
                <a:ea typeface="+mn-ea"/>
                <a:cs typeface="Gill Sans"/>
                <a:sym typeface="Zapf Dingbats"/>
              </a:rPr>
              <a:t>Interactive App</a:t>
            </a:r>
          </a:p>
          <a:p>
            <a:pPr marL="342900" indent="-342900" fontAlgn="auto">
              <a:spcBef>
                <a:spcPts val="0"/>
              </a:spcBef>
              <a:spcAft>
                <a:spcPts val="0"/>
              </a:spcAft>
              <a:buSzPct val="150000"/>
              <a:buFontTx/>
              <a:buBlip>
                <a:blip r:embed="rId5"/>
              </a:buBlip>
            </a:pPr>
            <a:r>
              <a:rPr lang="en-US" sz="2000" dirty="0" smtClean="0">
                <a:solidFill>
                  <a:prstClr val="white"/>
                </a:solidFill>
                <a:latin typeface="Century Gothic"/>
                <a:ea typeface="+mn-ea"/>
                <a:cs typeface="Gill Sans"/>
                <a:sym typeface="Zapf Dingbats"/>
              </a:rPr>
              <a:t>PR Opportunities</a:t>
            </a:r>
          </a:p>
          <a:p>
            <a:pPr marL="342900" indent="-342900" fontAlgn="auto">
              <a:spcBef>
                <a:spcPts val="0"/>
              </a:spcBef>
              <a:spcAft>
                <a:spcPts val="0"/>
              </a:spcAft>
              <a:buSzPct val="150000"/>
              <a:buFontTx/>
              <a:buBlip>
                <a:blip r:embed="rId5"/>
              </a:buBlip>
            </a:pPr>
            <a:endParaRPr lang="en-US" sz="2000" dirty="0" smtClean="0">
              <a:solidFill>
                <a:prstClr val="white"/>
              </a:solidFill>
              <a:latin typeface="Century Gothic"/>
              <a:ea typeface="+mn-ea"/>
              <a:cs typeface="Gill Sans"/>
            </a:endParaRPr>
          </a:p>
        </p:txBody>
      </p:sp>
      <p:sp>
        <p:nvSpPr>
          <p:cNvPr id="19" name="TextBox 18"/>
          <p:cNvSpPr txBox="1"/>
          <p:nvPr/>
        </p:nvSpPr>
        <p:spPr>
          <a:xfrm>
            <a:off x="457200" y="1202375"/>
            <a:ext cx="8649080" cy="1015663"/>
          </a:xfrm>
          <a:prstGeom prst="rect">
            <a:avLst/>
          </a:prstGeom>
          <a:noFill/>
        </p:spPr>
        <p:txBody>
          <a:bodyPr wrap="square" rtlCol="0">
            <a:spAutoFit/>
          </a:bodyPr>
          <a:lstStyle/>
          <a:p>
            <a:pPr fontAlgn="auto">
              <a:spcBef>
                <a:spcPts val="0"/>
              </a:spcBef>
              <a:spcAft>
                <a:spcPts val="0"/>
              </a:spcAft>
            </a:pPr>
            <a:r>
              <a:rPr lang="en-US" sz="2000" b="1" dirty="0" smtClean="0">
                <a:solidFill>
                  <a:srgbClr val="000000"/>
                </a:solidFill>
                <a:latin typeface="Century Gothic"/>
                <a:ea typeface="+mn-ea"/>
                <a:cs typeface="Gill Sans"/>
              </a:rPr>
              <a:t>This custom series will kick off on-air and be featured across all platforms, with additional marketing and media support across on-air, digital, mobile, on-site, plus editorial and social promotion.</a:t>
            </a:r>
          </a:p>
        </p:txBody>
      </p:sp>
      <p:pic>
        <p:nvPicPr>
          <p:cNvPr id="20" name="Picture 19" descr="b.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55817">
            <a:off x="6571343" y="4549496"/>
            <a:ext cx="1969798" cy="1986435"/>
          </a:xfrm>
          <a:prstGeom prst="rect">
            <a:avLst/>
          </a:prstGeom>
        </p:spPr>
      </p:pic>
      <p:sp>
        <p:nvSpPr>
          <p:cNvPr id="21" name="TextBox 20"/>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“STORIES OF THE RYSE”</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3209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ON-AIR</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pic>
        <p:nvPicPr>
          <p:cNvPr id="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8008" y="5254158"/>
            <a:ext cx="1257698" cy="1283006"/>
          </a:xfrm>
          <a:prstGeom prst="ellipse">
            <a:avLst/>
          </a:prstGeom>
          <a:noFill/>
          <a:ln w="76200" cmpd="sng">
            <a:solidFill>
              <a:srgbClr val="FFFFFF"/>
            </a:solidFill>
            <a:miter lim="800000"/>
            <a:headEnd/>
            <a:tailEnd/>
          </a:ln>
        </p:spPr>
      </p:pic>
      <p:sp>
        <p:nvSpPr>
          <p:cNvPr id="11" name="TextBox 10"/>
          <p:cNvSpPr txBox="1"/>
          <p:nvPr/>
        </p:nvSpPr>
        <p:spPr>
          <a:xfrm>
            <a:off x="1981200" y="1736868"/>
            <a:ext cx="6018573" cy="477054"/>
          </a:xfrm>
          <a:prstGeom prst="rect">
            <a:avLst/>
          </a:prstGeom>
          <a:noFill/>
        </p:spPr>
        <p:txBody>
          <a:bodyPr wrap="square" rtlCol="0">
            <a:spAutoFit/>
          </a:bodyPr>
          <a:lstStyle/>
          <a:p>
            <a:pPr fontAlgn="auto">
              <a:spcBef>
                <a:spcPts val="0"/>
              </a:spcBef>
              <a:spcAft>
                <a:spcPts val="0"/>
              </a:spcAft>
            </a:pPr>
            <a:r>
              <a:rPr lang="en-US" sz="2500" b="1" dirty="0" smtClean="0">
                <a:solidFill>
                  <a:prstClr val="black"/>
                </a:solidFill>
                <a:latin typeface="Century Gothic"/>
                <a:ea typeface="+mn-ea"/>
                <a:cs typeface=""/>
              </a:rPr>
              <a:t>CUSTOM TUNE-IN CAMPAIGN</a:t>
            </a:r>
          </a:p>
        </p:txBody>
      </p:sp>
      <p:sp>
        <p:nvSpPr>
          <p:cNvPr id="13" name="TextBox 12"/>
          <p:cNvSpPr txBox="1"/>
          <p:nvPr/>
        </p:nvSpPr>
        <p:spPr>
          <a:xfrm>
            <a:off x="1981200" y="2133600"/>
            <a:ext cx="6995264" cy="113877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entury Gothic"/>
                <a:ea typeface="+mn-ea"/>
                <a:cs typeface="+mn-cs"/>
              </a:rPr>
              <a:t>Custom tune-ins and call-to-action bursts that integrate Ryse’s key branding and messaging</a:t>
            </a:r>
          </a:p>
          <a:p>
            <a:pPr lvl="1" indent="-228600" fontAlgn="auto">
              <a:spcBef>
                <a:spcPts val="0"/>
              </a:spcBef>
              <a:spcAft>
                <a:spcPts val="0"/>
              </a:spcAft>
              <a:buFont typeface="Arial" pitchFamily="34" charset="0"/>
              <a:buChar char="•"/>
            </a:pPr>
            <a:r>
              <a:rPr lang="en-US" sz="1400" dirty="0" smtClean="0">
                <a:solidFill>
                  <a:prstClr val="black"/>
                </a:solidFill>
                <a:latin typeface="Century Gothic"/>
                <a:ea typeface="+mn-ea"/>
                <a:cs typeface="+mn-cs"/>
              </a:rPr>
              <a:t>Call-to-action (:05) “Follow </a:t>
            </a:r>
            <a:r>
              <a:rPr lang="en-US" sz="1400" dirty="0">
                <a:solidFill>
                  <a:prstClr val="black"/>
                </a:solidFill>
                <a:latin typeface="Century Gothic"/>
                <a:ea typeface="+mn-ea"/>
                <a:cs typeface="+mn-cs"/>
              </a:rPr>
              <a:t> </a:t>
            </a:r>
            <a:r>
              <a:rPr lang="en-US" sz="1400" dirty="0" smtClean="0">
                <a:solidFill>
                  <a:prstClr val="black"/>
                </a:solidFill>
                <a:latin typeface="Century Gothic"/>
                <a:ea typeface="+mn-ea"/>
                <a:cs typeface="+mn-cs"/>
              </a:rPr>
              <a:t>Stories of the Ryse series at Spike.com now.”</a:t>
            </a:r>
          </a:p>
          <a:p>
            <a:pPr lvl="1" indent="-228600" fontAlgn="auto">
              <a:spcBef>
                <a:spcPts val="0"/>
              </a:spcBef>
              <a:spcAft>
                <a:spcPts val="0"/>
              </a:spcAft>
              <a:buFont typeface="Arial" pitchFamily="34" charset="0"/>
              <a:buChar char="•"/>
            </a:pPr>
            <a:r>
              <a:rPr lang="en-US" sz="1400" dirty="0" smtClean="0">
                <a:solidFill>
                  <a:prstClr val="black"/>
                </a:solidFill>
                <a:latin typeface="Century Gothic"/>
                <a:ea typeface="+mn-ea"/>
                <a:cs typeface="+mn-cs"/>
              </a:rPr>
              <a:t>Bumpers driving to GT App on Xbox Live to watch Prelims </a:t>
            </a:r>
          </a:p>
        </p:txBody>
      </p:sp>
      <p:sp>
        <p:nvSpPr>
          <p:cNvPr id="15" name="TextBox 14"/>
          <p:cNvSpPr txBox="1"/>
          <p:nvPr/>
        </p:nvSpPr>
        <p:spPr>
          <a:xfrm>
            <a:off x="2196648" y="5101013"/>
            <a:ext cx="5788063" cy="477054"/>
          </a:xfrm>
          <a:prstGeom prst="rect">
            <a:avLst/>
          </a:prstGeom>
          <a:noFill/>
        </p:spPr>
        <p:txBody>
          <a:bodyPr wrap="square" rtlCol="0">
            <a:spAutoFit/>
          </a:bodyPr>
          <a:lstStyle/>
          <a:p>
            <a:pPr fontAlgn="auto">
              <a:spcBef>
                <a:spcPts val="0"/>
              </a:spcBef>
              <a:spcAft>
                <a:spcPts val="0"/>
              </a:spcAft>
            </a:pPr>
            <a:r>
              <a:rPr lang="en-US" sz="2500" b="1" dirty="0" smtClean="0">
                <a:solidFill>
                  <a:prstClr val="black"/>
                </a:solidFill>
                <a:latin typeface="Century Gothic"/>
                <a:ea typeface="+mn-ea"/>
                <a:cs typeface=""/>
              </a:rPr>
              <a:t>BRANDED FIGHT ANNOUNCEMENT</a:t>
            </a:r>
          </a:p>
        </p:txBody>
      </p:sp>
      <p:sp>
        <p:nvSpPr>
          <p:cNvPr id="16" name="TextBox 15"/>
          <p:cNvSpPr txBox="1"/>
          <p:nvPr/>
        </p:nvSpPr>
        <p:spPr>
          <a:xfrm>
            <a:off x="2184074" y="5512633"/>
            <a:ext cx="6858001"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entury Gothic"/>
              </a:rPr>
              <a:t>Ryse </a:t>
            </a:r>
            <a:r>
              <a:rPr lang="en-US" sz="2000" dirty="0" smtClean="0">
                <a:solidFill>
                  <a:prstClr val="black"/>
                </a:solidFill>
                <a:latin typeface="Century Gothic"/>
                <a:ea typeface="+mn-ea"/>
                <a:cs typeface="+mn-cs"/>
              </a:rPr>
              <a:t>verbal mention by the Bellator in-cage announcer after the “Stories of the Ryse” custom spot airs, driving online to view extended content</a:t>
            </a:r>
          </a:p>
        </p:txBody>
      </p:sp>
      <p:pic>
        <p:nvPicPr>
          <p:cNvPr id="17"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3485" y="1872956"/>
            <a:ext cx="1262959" cy="1287518"/>
          </a:xfrm>
          <a:prstGeom prst="ellipse">
            <a:avLst/>
          </a:prstGeom>
          <a:noFill/>
          <a:ln w="76200" cmpd="sng">
            <a:solidFill>
              <a:schemeClr val="bg1"/>
            </a:solidFill>
            <a:miter lim="800000"/>
            <a:headEnd/>
            <a:tailEnd/>
          </a:ln>
        </p:spPr>
      </p:pic>
      <p:sp>
        <p:nvSpPr>
          <p:cNvPr id="18" name="Block Arc 17"/>
          <p:cNvSpPr/>
          <p:nvPr/>
        </p:nvSpPr>
        <p:spPr>
          <a:xfrm rot="19052484">
            <a:off x="378655" y="1699780"/>
            <a:ext cx="1589930" cy="1589930"/>
          </a:xfrm>
          <a:prstGeom prst="blockArc">
            <a:avLst>
              <a:gd name="adj1" fmla="val 10800000"/>
              <a:gd name="adj2" fmla="val 58854"/>
              <a:gd name="adj3" fmla="val 11979"/>
            </a:avLst>
          </a:prstGeom>
          <a:solidFill>
            <a:srgbClr val="AD12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19" name="Block Arc 18"/>
          <p:cNvSpPr/>
          <p:nvPr/>
        </p:nvSpPr>
        <p:spPr>
          <a:xfrm rot="19052484">
            <a:off x="539827" y="5092290"/>
            <a:ext cx="1589930" cy="1589930"/>
          </a:xfrm>
          <a:prstGeom prst="blockArc">
            <a:avLst>
              <a:gd name="adj1" fmla="val 10800000"/>
              <a:gd name="adj2" fmla="val 58854"/>
              <a:gd name="adj3" fmla="val 11979"/>
            </a:avLst>
          </a:prstGeom>
          <a:solidFill>
            <a:srgbClr val="AD12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2" name="Rectangle 1"/>
          <p:cNvSpPr/>
          <p:nvPr/>
        </p:nvSpPr>
        <p:spPr>
          <a:xfrm>
            <a:off x="381000" y="1013391"/>
            <a:ext cx="8595464" cy="615553"/>
          </a:xfrm>
          <a:prstGeom prst="rect">
            <a:avLst/>
          </a:prstGeom>
        </p:spPr>
        <p:txBody>
          <a:bodyPr wrap="square">
            <a:spAutoFit/>
          </a:bodyPr>
          <a:lstStyle/>
          <a:p>
            <a:r>
              <a:rPr lang="en-US" sz="1700" dirty="0" smtClean="0">
                <a:solidFill>
                  <a:prstClr val="black"/>
                </a:solidFill>
                <a:latin typeface="Century Gothic"/>
              </a:rPr>
              <a:t>In addition to the customized vignette series, Spike’s “Stories of the Ryse” partnership will include the following on-air promotional placements: </a:t>
            </a:r>
            <a:endParaRPr lang="en-US" sz="1700" dirty="0"/>
          </a:p>
        </p:txBody>
      </p:sp>
      <p:pic>
        <p:nvPicPr>
          <p:cNvPr id="14" name="Picture 13" descr="Bellator_moment.jpg"/>
          <p:cNvPicPr>
            <a:picLocks noChangeAspect="1"/>
          </p:cNvPicPr>
          <p:nvPr/>
        </p:nvPicPr>
        <p:blipFill rotWithShape="1">
          <a:blip r:embed="rId5" cstate="email">
            <a:extLst>
              <a:ext uri="{28A0092B-C50C-407E-A947-70E740481C1C}">
                <a14:useLocalDpi xmlns:a14="http://schemas.microsoft.com/office/drawing/2010/main"/>
              </a:ext>
            </a:extLst>
          </a:blip>
          <a:srcRect b="-123"/>
          <a:stretch/>
        </p:blipFill>
        <p:spPr>
          <a:xfrm>
            <a:off x="7386062" y="3359695"/>
            <a:ext cx="1302030" cy="1265780"/>
          </a:xfrm>
          <a:prstGeom prst="ellipse">
            <a:avLst/>
          </a:prstGeom>
          <a:ln w="76200" cmpd="sng">
            <a:solidFill>
              <a:srgbClr val="FFFFFF"/>
            </a:solidFill>
          </a:ln>
        </p:spPr>
      </p:pic>
      <p:sp>
        <p:nvSpPr>
          <p:cNvPr id="20" name="TextBox 19"/>
          <p:cNvSpPr txBox="1"/>
          <p:nvPr/>
        </p:nvSpPr>
        <p:spPr>
          <a:xfrm>
            <a:off x="258500" y="3276600"/>
            <a:ext cx="7239000" cy="477054"/>
          </a:xfrm>
          <a:prstGeom prst="rect">
            <a:avLst/>
          </a:prstGeom>
          <a:noFill/>
        </p:spPr>
        <p:txBody>
          <a:bodyPr wrap="square" rtlCol="0">
            <a:spAutoFit/>
          </a:bodyPr>
          <a:lstStyle/>
          <a:p>
            <a:r>
              <a:rPr lang="en-US" sz="2500" b="1" dirty="0">
                <a:solidFill>
                  <a:prstClr val="black"/>
                </a:solidFill>
                <a:latin typeface="Century Gothic"/>
                <a:ea typeface="+mn-ea"/>
                <a:cs typeface=""/>
              </a:rPr>
              <a:t>IN-SHOW </a:t>
            </a:r>
            <a:r>
              <a:rPr lang="en-US" sz="2500" b="1" dirty="0" smtClean="0">
                <a:solidFill>
                  <a:prstClr val="black"/>
                </a:solidFill>
                <a:latin typeface="Century Gothic"/>
                <a:ea typeface="+mn-ea"/>
                <a:cs typeface=""/>
              </a:rPr>
              <a:t>FEATURED FIGHT REPLAY </a:t>
            </a:r>
            <a:r>
              <a:rPr lang="en-US" sz="2500" b="1" dirty="0">
                <a:solidFill>
                  <a:prstClr val="black"/>
                </a:solidFill>
                <a:latin typeface="Century Gothic"/>
                <a:ea typeface="+mn-ea"/>
                <a:cs typeface=""/>
              </a:rPr>
              <a:t>SEGMENTS</a:t>
            </a:r>
          </a:p>
        </p:txBody>
      </p:sp>
      <p:sp>
        <p:nvSpPr>
          <p:cNvPr id="21" name="TextBox 20"/>
          <p:cNvSpPr txBox="1"/>
          <p:nvPr/>
        </p:nvSpPr>
        <p:spPr>
          <a:xfrm>
            <a:off x="248685" y="3701898"/>
            <a:ext cx="7066515" cy="1323439"/>
          </a:xfrm>
          <a:prstGeom prst="rect">
            <a:avLst/>
          </a:prstGeom>
          <a:noFill/>
        </p:spPr>
        <p:txBody>
          <a:bodyPr wrap="square" rtlCol="0">
            <a:spAutoFit/>
          </a:bodyPr>
          <a:lstStyle/>
          <a:p>
            <a:r>
              <a:rPr lang="en-US" sz="2000" dirty="0">
                <a:solidFill>
                  <a:prstClr val="black"/>
                </a:solidFill>
                <a:latin typeface="Century Gothic"/>
                <a:ea typeface="+mn-ea"/>
                <a:cs typeface="+mn-cs"/>
              </a:rPr>
              <a:t>Ryse will own </a:t>
            </a:r>
            <a:r>
              <a:rPr lang="en-US" sz="2000" dirty="0" smtClean="0">
                <a:solidFill>
                  <a:prstClr val="black"/>
                </a:solidFill>
                <a:latin typeface="Century Gothic"/>
                <a:ea typeface="+mn-ea"/>
                <a:cs typeface="+mn-cs"/>
              </a:rPr>
              <a:t>6 in-show Fight Replay featured segments throughout select episodes Season 9 of the </a:t>
            </a:r>
            <a:r>
              <a:rPr lang="en-US" sz="2000" dirty="0" err="1" smtClean="0">
                <a:solidFill>
                  <a:prstClr val="black"/>
                </a:solidFill>
                <a:latin typeface="Century Gothic"/>
                <a:ea typeface="+mn-ea"/>
                <a:cs typeface="+mn-cs"/>
              </a:rPr>
              <a:t>Bellator</a:t>
            </a:r>
            <a:r>
              <a:rPr lang="en-US" sz="2000" dirty="0" smtClean="0">
                <a:solidFill>
                  <a:prstClr val="black"/>
                </a:solidFill>
                <a:latin typeface="Century Gothic"/>
                <a:ea typeface="+mn-ea"/>
                <a:cs typeface="+mn-cs"/>
              </a:rPr>
              <a:t> series, allowing fans to witness the key moments and winning move of each match</a:t>
            </a:r>
            <a:endParaRPr lang="en-US" sz="2000" dirty="0">
              <a:solidFill>
                <a:prstClr val="black"/>
              </a:solidFill>
              <a:latin typeface="Century Gothic"/>
              <a:ea typeface="+mn-ea"/>
              <a:cs typeface="+mn-cs"/>
            </a:endParaRPr>
          </a:p>
        </p:txBody>
      </p:sp>
      <p:sp>
        <p:nvSpPr>
          <p:cNvPr id="22" name="Block Arc 21"/>
          <p:cNvSpPr/>
          <p:nvPr/>
        </p:nvSpPr>
        <p:spPr>
          <a:xfrm rot="19052484">
            <a:off x="7225890" y="3187290"/>
            <a:ext cx="1589930" cy="1589930"/>
          </a:xfrm>
          <a:prstGeom prst="blockArc">
            <a:avLst>
              <a:gd name="adj1" fmla="val 10800000"/>
              <a:gd name="adj2" fmla="val 58854"/>
              <a:gd name="adj3" fmla="val 11979"/>
            </a:avLst>
          </a:prstGeom>
          <a:solidFill>
            <a:srgbClr val="AD12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flipV="1">
            <a:off x="533400" y="850075"/>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9656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457200" y="3326510"/>
            <a:ext cx="4785733" cy="2464690"/>
          </a:xfrm>
          <a:prstGeom prst="rect">
            <a:avLst/>
          </a:prstGeom>
          <a:noFill/>
          <a:ln w="9525">
            <a:noFill/>
            <a:miter lim="800000"/>
            <a:headEnd/>
            <a:tailEnd/>
          </a:ln>
        </p:spPr>
        <p:txBody>
          <a:bodyPr/>
          <a:lstStyle/>
          <a:p>
            <a:pPr eaLnBrk="0" fontAlgn="auto" hangingPunct="0">
              <a:spcBef>
                <a:spcPts val="0"/>
              </a:spcBef>
              <a:spcAft>
                <a:spcPts val="0"/>
              </a:spcAft>
              <a:buSzPct val="150000"/>
            </a:pPr>
            <a:r>
              <a:rPr lang="en-US" b="1" dirty="0">
                <a:solidFill>
                  <a:srgbClr val="000000"/>
                </a:solidFill>
                <a:latin typeface="Century Gothic"/>
                <a:cs typeface="Gill Sans"/>
              </a:rPr>
              <a:t>In addition to the complete digital experience, </a:t>
            </a:r>
            <a:r>
              <a:rPr lang="en-US" b="1" dirty="0" err="1">
                <a:solidFill>
                  <a:srgbClr val="000000"/>
                </a:solidFill>
                <a:latin typeface="Century Gothic"/>
                <a:cs typeface="Gill Sans"/>
              </a:rPr>
              <a:t>Ryse’s</a:t>
            </a:r>
            <a:r>
              <a:rPr lang="en-US" b="1" dirty="0">
                <a:solidFill>
                  <a:srgbClr val="000000"/>
                </a:solidFill>
                <a:latin typeface="Century Gothic"/>
                <a:cs typeface="Gill Sans"/>
              </a:rPr>
              <a:t> partnership will give fans access to </a:t>
            </a:r>
            <a:r>
              <a:rPr lang="en-US" b="1" dirty="0" err="1">
                <a:solidFill>
                  <a:srgbClr val="000000"/>
                </a:solidFill>
                <a:latin typeface="Century Gothic"/>
                <a:cs typeface="Gill Sans"/>
              </a:rPr>
              <a:t>Bellator</a:t>
            </a:r>
            <a:r>
              <a:rPr lang="en-US" b="1" dirty="0">
                <a:solidFill>
                  <a:srgbClr val="000000"/>
                </a:solidFill>
                <a:latin typeface="Century Gothic"/>
                <a:cs typeface="Gill Sans"/>
              </a:rPr>
              <a:t> anywhere. Exclusive live streaming includes:</a:t>
            </a:r>
          </a:p>
          <a:p>
            <a:pPr marL="285750" indent="-285750" eaLnBrk="0" fontAlgn="auto" hangingPunct="0">
              <a:lnSpc>
                <a:spcPct val="150000"/>
              </a:lnSpc>
              <a:spcBef>
                <a:spcPts val="0"/>
              </a:spcBef>
              <a:spcAft>
                <a:spcPts val="0"/>
              </a:spcAft>
              <a:buSzPct val="150000"/>
              <a:buFontTx/>
              <a:buBlip>
                <a:blip r:embed="rId3"/>
              </a:buBlip>
            </a:pPr>
            <a:r>
              <a:rPr lang="en-US" dirty="0" smtClean="0">
                <a:solidFill>
                  <a:srgbClr val="000000"/>
                </a:solidFill>
                <a:latin typeface="Century Gothic"/>
                <a:ea typeface="+mn-ea"/>
                <a:cs typeface="Gill Sans"/>
              </a:rPr>
              <a:t>Co-branded live stream page</a:t>
            </a:r>
          </a:p>
          <a:p>
            <a:pPr marL="285750" indent="-285750" eaLnBrk="0" fontAlgn="auto" hangingPunct="0">
              <a:lnSpc>
                <a:spcPct val="150000"/>
              </a:lnSpc>
              <a:spcBef>
                <a:spcPts val="0"/>
              </a:spcBef>
              <a:spcAft>
                <a:spcPts val="0"/>
              </a:spcAft>
              <a:buSzPct val="150000"/>
              <a:buFontTx/>
              <a:buBlip>
                <a:blip r:embed="rId3"/>
              </a:buBlip>
            </a:pPr>
            <a:r>
              <a:rPr lang="en-US" dirty="0" smtClean="0">
                <a:solidFill>
                  <a:srgbClr val="000000"/>
                </a:solidFill>
                <a:latin typeface="Century Gothic"/>
                <a:ea typeface="+mn-ea"/>
                <a:cs typeface="Gill Sans"/>
              </a:rPr>
              <a:t>Custom co-brands</a:t>
            </a:r>
          </a:p>
          <a:p>
            <a:pPr marL="285750" indent="-285750" eaLnBrk="0" fontAlgn="auto" hangingPunct="0">
              <a:lnSpc>
                <a:spcPct val="150000"/>
              </a:lnSpc>
              <a:spcBef>
                <a:spcPts val="0"/>
              </a:spcBef>
              <a:spcAft>
                <a:spcPts val="0"/>
              </a:spcAft>
              <a:buSzPct val="150000"/>
              <a:buFontTx/>
              <a:buBlip>
                <a:blip r:embed="rId3"/>
              </a:buBlip>
            </a:pPr>
            <a:r>
              <a:rPr lang="en-US" dirty="0" smtClean="0">
                <a:solidFill>
                  <a:srgbClr val="000000"/>
                </a:solidFill>
                <a:latin typeface="Century Gothic"/>
                <a:ea typeface="+mn-ea"/>
                <a:cs typeface="Gill Sans"/>
              </a:rPr>
              <a:t>Promotion for live streaming preliminaries </a:t>
            </a:r>
          </a:p>
        </p:txBody>
      </p:sp>
      <p:sp>
        <p:nvSpPr>
          <p:cNvPr id="32" name="TextBox 31"/>
          <p:cNvSpPr txBox="1"/>
          <p:nvPr/>
        </p:nvSpPr>
        <p:spPr>
          <a:xfrm>
            <a:off x="457200" y="258763"/>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DIGITAL ENGAGEMENT</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grpSp>
        <p:nvGrpSpPr>
          <p:cNvPr id="11" name="Group 10"/>
          <p:cNvGrpSpPr/>
          <p:nvPr/>
        </p:nvGrpSpPr>
        <p:grpSpPr>
          <a:xfrm>
            <a:off x="5189201" y="3189465"/>
            <a:ext cx="3878599" cy="3067531"/>
            <a:chOff x="0" y="-1345794"/>
            <a:chExt cx="8120753" cy="6288723"/>
          </a:xfrm>
        </p:grpSpPr>
        <p:pic>
          <p:nvPicPr>
            <p:cNvPr id="13" name="Picture 30" descr="pc.png"/>
            <p:cNvPicPr>
              <a:picLocks noChangeAspect="1"/>
            </p:cNvPicPr>
            <p:nvPr/>
          </p:nvPicPr>
          <p:blipFill>
            <a:blip r:embed="rId4" cstate="email"/>
            <a:srcRect/>
            <a:stretch>
              <a:fillRect/>
            </a:stretch>
          </p:blipFill>
          <p:spPr bwMode="auto">
            <a:xfrm>
              <a:off x="0" y="-1345794"/>
              <a:ext cx="8120753" cy="6288723"/>
            </a:xfrm>
            <a:prstGeom prst="rect">
              <a:avLst/>
            </a:prstGeom>
            <a:noFill/>
            <a:ln w="9525">
              <a:noFill/>
              <a:miter lim="800000"/>
              <a:headEnd/>
              <a:tailEnd/>
            </a:ln>
          </p:spPr>
        </p:pic>
        <p:pic>
          <p:nvPicPr>
            <p:cNvPr id="14" name="Picture 4" descr="C:\Users\trichonb\AppData\Local\Microsoft\Windows\Temporary Internet Files\Content.Outlook\AVA4BEKF\bellator_livestream (2).jpg"/>
            <p:cNvPicPr>
              <a:picLocks noChangeAspect="1" noChangeArrowheads="1"/>
            </p:cNvPicPr>
            <p:nvPr/>
          </p:nvPicPr>
          <p:blipFill rotWithShape="1">
            <a:blip r:embed="rId5" cstate="email"/>
            <a:srcRect/>
            <a:stretch/>
          </p:blipFill>
          <p:spPr bwMode="auto">
            <a:xfrm>
              <a:off x="1064375" y="-818369"/>
              <a:ext cx="5962230" cy="3992992"/>
            </a:xfrm>
            <a:prstGeom prst="rect">
              <a:avLst/>
            </a:prstGeom>
            <a:noFill/>
          </p:spPr>
        </p:pic>
        <p:sp>
          <p:nvSpPr>
            <p:cNvPr id="15" name="Rectangle 14"/>
            <p:cNvSpPr/>
            <p:nvPr/>
          </p:nvSpPr>
          <p:spPr>
            <a:xfrm>
              <a:off x="2214260" y="1765279"/>
              <a:ext cx="2442199" cy="1194703"/>
            </a:xfrm>
            <a:prstGeom prst="rect">
              <a:avLst/>
            </a:prstGeom>
            <a:solidFill>
              <a:schemeClr val="tx1">
                <a:lumMod val="65000"/>
                <a:lumOff val="35000"/>
              </a:schemeClr>
            </a:solidFill>
            <a:ln>
              <a:solidFill>
                <a:srgbClr val="D1152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6" name="Picture 15" descr="Bellator_production_logo.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34373" y="1814120"/>
              <a:ext cx="1615052" cy="1065178"/>
            </a:xfrm>
            <a:prstGeom prst="rect">
              <a:avLst/>
            </a:prstGeom>
          </p:spPr>
        </p:pic>
      </p:grpSp>
      <p:grpSp>
        <p:nvGrpSpPr>
          <p:cNvPr id="2" name="Group 1"/>
          <p:cNvGrpSpPr/>
          <p:nvPr/>
        </p:nvGrpSpPr>
        <p:grpSpPr>
          <a:xfrm>
            <a:off x="3621445" y="4420590"/>
            <a:ext cx="3597348" cy="2748057"/>
            <a:chOff x="3318459" y="4020418"/>
            <a:chExt cx="3597348" cy="2748057"/>
          </a:xfrm>
        </p:grpSpPr>
        <p:pic>
          <p:nvPicPr>
            <p:cNvPr id="35" name="Picture 4" descr="http://assets.sbnation.com/assets/2123263/DSC_0295-555px.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840000">
              <a:off x="3318459" y="4020418"/>
              <a:ext cx="3597348" cy="27480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Bellator_iPad_App_v2.bmp"/>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60000">
              <a:off x="4114691" y="4747836"/>
              <a:ext cx="2052950" cy="1278464"/>
            </a:xfrm>
            <a:prstGeom prst="rect">
              <a:avLst/>
            </a:prstGeom>
            <a:ln>
              <a:noFill/>
            </a:ln>
            <a:effectLst>
              <a:outerShdw blurRad="292100" dist="139700" dir="2700000" algn="tl" rotWithShape="0">
                <a:srgbClr val="333333">
                  <a:alpha val="65000"/>
                </a:srgbClr>
              </a:outerShdw>
            </a:effectLst>
            <a:scene3d>
              <a:camera prst="orthographicFront">
                <a:rot lat="20713980" lon="620717" rev="21440158"/>
              </a:camera>
              <a:lightRig rig="threePt" dir="t"/>
            </a:scene3d>
          </p:spPr>
        </p:pic>
      </p:grpSp>
      <p:sp>
        <p:nvSpPr>
          <p:cNvPr id="18" name="TextBox 17"/>
          <p:cNvSpPr txBox="1"/>
          <p:nvPr/>
        </p:nvSpPr>
        <p:spPr>
          <a:xfrm>
            <a:off x="497711" y="1134070"/>
            <a:ext cx="8548005" cy="2862322"/>
          </a:xfrm>
          <a:prstGeom prst="rect">
            <a:avLst/>
          </a:prstGeom>
          <a:noFill/>
        </p:spPr>
        <p:txBody>
          <a:bodyPr wrap="square" rtlCol="0">
            <a:spAutoFit/>
          </a:bodyPr>
          <a:lstStyle/>
          <a:p>
            <a:pPr fontAlgn="auto">
              <a:spcBef>
                <a:spcPts val="0"/>
              </a:spcBef>
              <a:spcAft>
                <a:spcPts val="0"/>
              </a:spcAft>
            </a:pPr>
            <a:r>
              <a:rPr lang="en-US" b="1" dirty="0" smtClean="0">
                <a:solidFill>
                  <a:srgbClr val="000000"/>
                </a:solidFill>
                <a:latin typeface="Century Gothic"/>
                <a:ea typeface="+mn-ea"/>
                <a:cs typeface="Gill Sans"/>
              </a:rPr>
              <a:t>The entire season of Spike and Ryse’s “Stories of the Ryse” will live on Bellator’s digital destination, complete with showcase opportunities like:</a:t>
            </a:r>
          </a:p>
          <a:p>
            <a:pPr marL="285750" indent="-285750" eaLnBrk="0" fontAlgn="auto" hangingPunct="0">
              <a:lnSpc>
                <a:spcPts val="3600"/>
              </a:lnSpc>
              <a:spcBef>
                <a:spcPts val="0"/>
              </a:spcBef>
              <a:spcAft>
                <a:spcPts val="0"/>
              </a:spcAft>
              <a:buSzPct val="150000"/>
              <a:buBlip>
                <a:blip r:embed="rId3"/>
              </a:buBlip>
            </a:pPr>
            <a:r>
              <a:rPr lang="en-US" dirty="0">
                <a:solidFill>
                  <a:srgbClr val="000000"/>
                </a:solidFill>
                <a:latin typeface="Century Gothic"/>
                <a:cs typeface="Gill Sans"/>
              </a:rPr>
              <a:t>Branded Corner Cam footage during Prelim breaks</a:t>
            </a:r>
          </a:p>
          <a:p>
            <a:pPr marL="285750" indent="-285750" eaLnBrk="0" fontAlgn="auto" hangingPunct="0">
              <a:lnSpc>
                <a:spcPts val="3600"/>
              </a:lnSpc>
              <a:spcBef>
                <a:spcPts val="0"/>
              </a:spcBef>
              <a:spcAft>
                <a:spcPts val="0"/>
              </a:spcAft>
              <a:buSzPct val="150000"/>
              <a:buFontTx/>
              <a:buBlip>
                <a:blip r:embed="rId3"/>
              </a:buBlip>
            </a:pPr>
            <a:r>
              <a:rPr lang="en-US" dirty="0" smtClean="0">
                <a:solidFill>
                  <a:srgbClr val="000000"/>
                </a:solidFill>
                <a:latin typeface="Century Gothic"/>
                <a:cs typeface="Gill Sans"/>
              </a:rPr>
              <a:t>Exclusive </a:t>
            </a:r>
            <a:r>
              <a:rPr lang="en-US" dirty="0">
                <a:solidFill>
                  <a:srgbClr val="000000"/>
                </a:solidFill>
                <a:latin typeface="Century Gothic"/>
                <a:cs typeface="Gill Sans"/>
              </a:rPr>
              <a:t>behind the </a:t>
            </a:r>
            <a:r>
              <a:rPr lang="en-US" dirty="0" smtClean="0">
                <a:solidFill>
                  <a:srgbClr val="000000"/>
                </a:solidFill>
                <a:latin typeface="Century Gothic"/>
                <a:cs typeface="Gill Sans"/>
              </a:rPr>
              <a:t>scenes </a:t>
            </a:r>
            <a:r>
              <a:rPr lang="en-US" dirty="0">
                <a:solidFill>
                  <a:srgbClr val="000000"/>
                </a:solidFill>
                <a:latin typeface="Century Gothic"/>
                <a:cs typeface="Gill Sans"/>
              </a:rPr>
              <a:t>and bonus </a:t>
            </a:r>
            <a:r>
              <a:rPr lang="en-US" dirty="0" smtClean="0">
                <a:solidFill>
                  <a:srgbClr val="000000"/>
                </a:solidFill>
                <a:latin typeface="Century Gothic"/>
                <a:cs typeface="Gill Sans"/>
              </a:rPr>
              <a:t>footage</a:t>
            </a:r>
          </a:p>
          <a:p>
            <a:pPr marL="285750" indent="-285750" eaLnBrk="0" fontAlgn="auto" hangingPunct="0">
              <a:lnSpc>
                <a:spcPts val="3600"/>
              </a:lnSpc>
              <a:spcBef>
                <a:spcPts val="0"/>
              </a:spcBef>
              <a:spcAft>
                <a:spcPts val="0"/>
              </a:spcAft>
              <a:buSzPct val="150000"/>
              <a:buBlip>
                <a:blip r:embed="rId3"/>
              </a:buBlip>
            </a:pPr>
            <a:r>
              <a:rPr lang="en-US" dirty="0">
                <a:solidFill>
                  <a:srgbClr val="000000"/>
                </a:solidFill>
                <a:latin typeface="Century Gothic"/>
                <a:cs typeface="Gill Sans"/>
              </a:rPr>
              <a:t>Preliminaries </a:t>
            </a:r>
            <a:r>
              <a:rPr lang="en-US" dirty="0" smtClean="0">
                <a:solidFill>
                  <a:srgbClr val="000000"/>
                </a:solidFill>
                <a:latin typeface="Century Gothic"/>
                <a:cs typeface="Gill Sans"/>
              </a:rPr>
              <a:t>bumpers</a:t>
            </a:r>
            <a:endParaRPr lang="en-US" dirty="0">
              <a:solidFill>
                <a:srgbClr val="000000"/>
              </a:solidFill>
              <a:latin typeface="Century Gothic"/>
              <a:cs typeface="Gill Sans"/>
            </a:endParaRPr>
          </a:p>
          <a:p>
            <a:pPr fontAlgn="auto">
              <a:spcBef>
                <a:spcPts val="0"/>
              </a:spcBef>
              <a:spcAft>
                <a:spcPts val="0"/>
              </a:spcAft>
            </a:pPr>
            <a:endParaRPr lang="en-US" b="1" dirty="0" smtClean="0">
              <a:solidFill>
                <a:srgbClr val="000000"/>
              </a:solidFill>
              <a:latin typeface="Century Gothic"/>
              <a:ea typeface="+mn-ea"/>
              <a:cs typeface="Gill Sans"/>
            </a:endParaRPr>
          </a:p>
          <a:p>
            <a:pPr fontAlgn="auto">
              <a:spcBef>
                <a:spcPts val="0"/>
              </a:spcBef>
              <a:spcAft>
                <a:spcPts val="0"/>
              </a:spcAft>
            </a:pPr>
            <a:endParaRPr lang="en-US" b="1" dirty="0">
              <a:solidFill>
                <a:srgbClr val="000000"/>
              </a:solidFill>
              <a:latin typeface="Century Gothic"/>
              <a:ea typeface="+mn-ea"/>
              <a:cs typeface="Gill Sans"/>
            </a:endParaRPr>
          </a:p>
          <a:p>
            <a:pPr fontAlgn="auto">
              <a:spcBef>
                <a:spcPts val="0"/>
              </a:spcBef>
              <a:spcAft>
                <a:spcPts val="0"/>
              </a:spcAft>
            </a:pPr>
            <a:endParaRPr lang="en-US" b="1" dirty="0" smtClean="0">
              <a:solidFill>
                <a:srgbClr val="000000"/>
              </a:solidFill>
              <a:latin typeface="Century Gothic"/>
              <a:ea typeface="+mn-ea"/>
              <a:cs typeface="Gill Sans"/>
            </a:endParaRPr>
          </a:p>
        </p:txBody>
      </p:sp>
      <p:sp>
        <p:nvSpPr>
          <p:cNvPr id="17" name="Rectangle 16"/>
          <p:cNvSpPr/>
          <p:nvPr/>
        </p:nvSpPr>
        <p:spPr>
          <a:xfrm flipV="1">
            <a:off x="533400" y="95643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19" name="TextBox 18"/>
          <p:cNvSpPr txBox="1"/>
          <p:nvPr/>
        </p:nvSpPr>
        <p:spPr>
          <a:xfrm>
            <a:off x="1524000" y="6629400"/>
            <a:ext cx="4495800" cy="246221"/>
          </a:xfrm>
          <a:prstGeom prst="rect">
            <a:avLst/>
          </a:prstGeom>
          <a:noFill/>
        </p:spPr>
        <p:txBody>
          <a:bodyPr wrap="square" rtlCol="0">
            <a:spAutoFit/>
          </a:bodyPr>
          <a:lstStyle/>
          <a:p>
            <a:r>
              <a:rPr lang="en-US" sz="1000" dirty="0" smtClean="0">
                <a:latin typeface="Century Gothic" pitchFamily="34" charset="0"/>
              </a:rPr>
              <a:t>*App available only on iOS products</a:t>
            </a:r>
            <a:endParaRPr lang="en-US" sz="1000" dirty="0">
              <a:latin typeface="Century Gothic" pitchFamily="34" charset="0"/>
            </a:endParaRPr>
          </a:p>
        </p:txBody>
      </p:sp>
      <p:sp>
        <p:nvSpPr>
          <p:cNvPr id="20" name="Rectangle 12"/>
          <p:cNvSpPr>
            <a:spLocks noChangeArrowheads="1"/>
          </p:cNvSpPr>
          <p:nvPr/>
        </p:nvSpPr>
        <p:spPr bwMode="auto">
          <a:xfrm>
            <a:off x="5020332" y="2214389"/>
            <a:ext cx="4785733" cy="2464690"/>
          </a:xfrm>
          <a:prstGeom prst="rect">
            <a:avLst/>
          </a:prstGeom>
          <a:noFill/>
          <a:ln w="9525">
            <a:noFill/>
            <a:miter lim="800000"/>
            <a:headEnd/>
            <a:tailEnd/>
          </a:ln>
        </p:spPr>
        <p:txBody>
          <a:bodyPr/>
          <a:lstStyle/>
          <a:p>
            <a:pPr marL="285750" indent="-285750" eaLnBrk="0" fontAlgn="auto" hangingPunct="0">
              <a:lnSpc>
                <a:spcPts val="3600"/>
              </a:lnSpc>
              <a:spcBef>
                <a:spcPts val="0"/>
              </a:spcBef>
              <a:spcAft>
                <a:spcPts val="0"/>
              </a:spcAft>
              <a:buSzPct val="150000"/>
              <a:buBlip>
                <a:blip r:embed="rId3"/>
              </a:buBlip>
            </a:pPr>
            <a:endParaRPr lang="en-US" dirty="0" smtClean="0">
              <a:solidFill>
                <a:srgbClr val="000000"/>
              </a:solidFill>
              <a:latin typeface="Century Gothic"/>
              <a:ea typeface="+mn-ea"/>
              <a:cs typeface="Gill Sans"/>
            </a:endParaRPr>
          </a:p>
        </p:txBody>
      </p:sp>
    </p:spTree>
    <p:extLst>
      <p:ext uri="{BB962C8B-B14F-4D97-AF65-F5344CB8AC3E}">
        <p14:creationId xmlns:p14="http://schemas.microsoft.com/office/powerpoint/2010/main" val="3084325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twallet.com/static/i/uploaded/xboxl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390900" cy="44194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228600"/>
            <a:ext cx="8077200" cy="707886"/>
          </a:xfrm>
          <a:prstGeom prst="rect">
            <a:avLst/>
          </a:prstGeom>
          <a:noFill/>
        </p:spPr>
        <p:txBody>
          <a:bodyPr wrap="square" rtlCol="0">
            <a:spAutoFit/>
          </a:bodyPr>
          <a:lstStyle/>
          <a:p>
            <a:r>
              <a:rPr lang="en-US" sz="4000" dirty="0" smtClean="0">
                <a:solidFill>
                  <a:prstClr val="black"/>
                </a:solidFill>
                <a:effectLst>
                  <a:outerShdw blurRad="38100" dist="38100" dir="2700000" algn="tl">
                    <a:srgbClr val="000000">
                      <a:alpha val="43137"/>
                    </a:srgbClr>
                  </a:outerShdw>
                </a:effectLst>
                <a:latin typeface="Century Gothic" pitchFamily="34" charset="0"/>
              </a:rPr>
              <a:t>XBOX LIVE EXCLUSIVE</a:t>
            </a:r>
            <a:endParaRPr lang="en-US" sz="4000" dirty="0">
              <a:solidFill>
                <a:prstClr val="black"/>
              </a:solidFill>
              <a:effectLst>
                <a:outerShdw blurRad="38100" dist="38100" dir="2700000" algn="tl">
                  <a:srgbClr val="000000">
                    <a:alpha val="43137"/>
                  </a:srgbClr>
                </a:outerShdw>
              </a:effectLst>
              <a:latin typeface="Century Gothic" pitchFamily="34" charset="0"/>
            </a:endParaRPr>
          </a:p>
        </p:txBody>
      </p:sp>
      <p:sp>
        <p:nvSpPr>
          <p:cNvPr id="3" name="Rectangle 2"/>
          <p:cNvSpPr/>
          <p:nvPr/>
        </p:nvSpPr>
        <p:spPr>
          <a:xfrm flipV="1">
            <a:off x="533400" y="980188"/>
            <a:ext cx="7772400" cy="46037"/>
          </a:xfrm>
          <a:prstGeom prst="rect">
            <a:avLst/>
          </a:prstGeom>
          <a:solidFill>
            <a:srgbClr val="5CEEF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4" name="TextBox 3"/>
          <p:cNvSpPr txBox="1"/>
          <p:nvPr/>
        </p:nvSpPr>
        <p:spPr>
          <a:xfrm>
            <a:off x="293243" y="1340584"/>
            <a:ext cx="4278757" cy="4893647"/>
          </a:xfrm>
          <a:prstGeom prst="rect">
            <a:avLst/>
          </a:prstGeom>
          <a:noFill/>
        </p:spPr>
        <p:txBody>
          <a:bodyPr wrap="square" rtlCol="0">
            <a:spAutoFit/>
          </a:bodyPr>
          <a:lstStyle/>
          <a:p>
            <a:pPr fontAlgn="auto">
              <a:spcBef>
                <a:spcPts val="0"/>
              </a:spcBef>
              <a:spcAft>
                <a:spcPts val="0"/>
              </a:spcAft>
            </a:pPr>
            <a:r>
              <a:rPr lang="en-US" sz="2400" b="1" dirty="0" smtClean="0">
                <a:solidFill>
                  <a:srgbClr val="000000"/>
                </a:solidFill>
                <a:latin typeface="Century Gothic"/>
                <a:ea typeface="+mn-ea"/>
                <a:cs typeface="Arial" pitchFamily="34" charset="0"/>
              </a:rPr>
              <a:t>FOR THE FIRST TIME EVER</a:t>
            </a:r>
            <a:r>
              <a:rPr lang="en-US" sz="2400" dirty="0" smtClean="0">
                <a:solidFill>
                  <a:srgbClr val="000000"/>
                </a:solidFill>
                <a:latin typeface="Century Gothic"/>
                <a:ea typeface="+mn-ea"/>
                <a:cs typeface="Arial" pitchFamily="34" charset="0"/>
              </a:rPr>
              <a:t>, WE’LL AIR THE PRELIMS EXCLUSIVELY ON XBOX LIVE.</a:t>
            </a:r>
          </a:p>
          <a:p>
            <a:pPr fontAlgn="auto">
              <a:spcBef>
                <a:spcPts val="0"/>
              </a:spcBef>
              <a:spcAft>
                <a:spcPts val="0"/>
              </a:spcAft>
            </a:pPr>
            <a:endParaRPr lang="en-US" sz="2400" dirty="0">
              <a:solidFill>
                <a:srgbClr val="000000"/>
              </a:solidFill>
              <a:latin typeface="Century Gothic"/>
              <a:ea typeface="+mn-ea"/>
              <a:cs typeface="Arial" pitchFamily="34" charset="0"/>
            </a:endParaRPr>
          </a:p>
          <a:p>
            <a:pPr fontAlgn="auto">
              <a:spcBef>
                <a:spcPts val="0"/>
              </a:spcBef>
              <a:spcAft>
                <a:spcPts val="0"/>
              </a:spcAft>
            </a:pPr>
            <a:r>
              <a:rPr lang="en-US" sz="2400" dirty="0" smtClean="0">
                <a:solidFill>
                  <a:srgbClr val="000000"/>
                </a:solidFill>
                <a:latin typeface="Century Gothic"/>
                <a:ea typeface="+mn-ea"/>
                <a:cs typeface="Arial" pitchFamily="34" charset="0"/>
              </a:rPr>
              <a:t>WE’LL AMP UP EXCITEMENT TO THE RELEASE OF THE GAME, WITH XBOX OWNERSHIP OF THIS SPECIAL FAN EXPERIENCE HIGHLIGHTING THE NEW RYSE ROAD TO ROME GAME.</a:t>
            </a:r>
            <a:endParaRPr lang="en-US" sz="2400" dirty="0" smtClean="0">
              <a:solidFill>
                <a:srgbClr val="000000"/>
              </a:solidFill>
              <a:latin typeface="Century Gothic"/>
              <a:cs typeface="Arial" pitchFamily="34" charset="0"/>
            </a:endParaRPr>
          </a:p>
          <a:p>
            <a:pPr fontAlgn="auto">
              <a:spcBef>
                <a:spcPts val="0"/>
              </a:spcBef>
              <a:spcAft>
                <a:spcPts val="0"/>
              </a:spcAft>
            </a:pPr>
            <a:endParaRPr lang="en-US" sz="2400" dirty="0">
              <a:solidFill>
                <a:srgbClr val="000000"/>
              </a:solidFill>
              <a:latin typeface="Century Gothic"/>
              <a:ea typeface="+mn-ea"/>
              <a:cs typeface="Arial" pitchFamily="34" charset="0"/>
            </a:endParaRPr>
          </a:p>
        </p:txBody>
      </p:sp>
      <p:pic>
        <p:nvPicPr>
          <p:cNvPr id="6" name="Picture 5" descr="Eduardo-Dantas-1307_cutout.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29400" y="1559680"/>
            <a:ext cx="2646505" cy="5298320"/>
          </a:xfrm>
          <a:prstGeom prst="rect">
            <a:avLst/>
          </a:prstGeom>
          <a:effectLst>
            <a:outerShdw blurRad="234950" dist="38100" dir="19500000" algn="tl" rotWithShape="0">
              <a:prstClr val="black">
                <a:alpha val="54000"/>
              </a:prstClr>
            </a:outerShdw>
          </a:effectLst>
        </p:spPr>
      </p:pic>
    </p:spTree>
    <p:extLst>
      <p:ext uri="{BB962C8B-B14F-4D97-AF65-F5344CB8AC3E}">
        <p14:creationId xmlns:p14="http://schemas.microsoft.com/office/powerpoint/2010/main" val="13529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4587</TotalTime>
  <Words>1229</Words>
  <Application>Microsoft Office PowerPoint</Application>
  <PresentationFormat>On-screen Show (4:3)</PresentationFormat>
  <Paragraphs>155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MTVN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MTV Networks</dc:creator>
  <cp:lastModifiedBy>Marr, Stephanie</cp:lastModifiedBy>
  <cp:revision>416</cp:revision>
  <cp:lastPrinted>2013-06-06T17:52:30Z</cp:lastPrinted>
  <dcterms:created xsi:type="dcterms:W3CDTF">2012-03-22T16:34:10Z</dcterms:created>
  <dcterms:modified xsi:type="dcterms:W3CDTF">2013-07-09T20:12:08Z</dcterms:modified>
</cp:coreProperties>
</file>